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9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6" autoAdjust="0"/>
    <p:restoredTop sz="94676" autoAdjust="0"/>
  </p:normalViewPr>
  <p:slideViewPr>
    <p:cSldViewPr>
      <p:cViewPr varScale="1">
        <p:scale>
          <a:sx n="85" d="100"/>
          <a:sy n="85" d="100"/>
        </p:scale>
        <p:origin x="90" y="1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7972"/>
          <c:y val="0.10989890152619812"/>
          <c:w val="0.81200676186662413"/>
          <c:h val="0.396867113832996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16.5</c:v>
                </c:pt>
                <c:pt idx="1">
                  <c:v>58.8</c:v>
                </c:pt>
                <c:pt idx="2">
                  <c:v>67</c:v>
                </c:pt>
                <c:pt idx="3">
                  <c:v>70.7</c:v>
                </c:pt>
                <c:pt idx="4">
                  <c:v>42.1</c:v>
                </c:pt>
                <c:pt idx="5">
                  <c:v>56.1</c:v>
                </c:pt>
                <c:pt idx="6">
                  <c:v>72.099999999999994</c:v>
                </c:pt>
                <c:pt idx="7">
                  <c:v>51.6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4-43C9-B96A-171FE044EB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собственнотсть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4.0999999999999996</c:v>
                </c:pt>
                <c:pt idx="1">
                  <c:v>5.0999999999999996</c:v>
                </c:pt>
                <c:pt idx="2">
                  <c:v>2.4</c:v>
                </c:pt>
                <c:pt idx="3">
                  <c:v>3.7</c:v>
                </c:pt>
                <c:pt idx="4">
                  <c:v>2.5</c:v>
                </c:pt>
                <c:pt idx="5">
                  <c:v>6.6</c:v>
                </c:pt>
                <c:pt idx="6">
                  <c:v>7.8</c:v>
                </c:pt>
                <c:pt idx="7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84-43C9-B96A-171FE044EB6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84-43C9-B96A-171FE044EB6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84-43C9-B96A-171FE044EB6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84-43C9-B96A-171FE044EB6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84-43C9-B96A-171FE044EB6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84-43C9-B96A-171FE044EB66}"/>
                </c:ext>
              </c:extLst>
            </c:dLbl>
            <c:dLbl>
              <c:idx val="3"/>
              <c:layout>
                <c:manualLayout>
                  <c:x val="5.6494950843009812E-3"/>
                  <c:y val="2.2897443375133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84-43C9-B96A-171FE044EB66}"/>
                </c:ext>
              </c:extLst>
            </c:dLbl>
            <c:dLbl>
              <c:idx val="4"/>
              <c:layout>
                <c:manualLayout>
                  <c:x val="-2.8248587570621716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184-43C9-B96A-171FE044EB66}"/>
                </c:ext>
              </c:extLst>
            </c:dLbl>
            <c:dLbl>
              <c:idx val="5"/>
              <c:layout>
                <c:manualLayout>
                  <c:x val="0"/>
                  <c:y val="7.78380480217752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84-43C9-B96A-171FE044EB66}"/>
                </c:ext>
              </c:extLst>
            </c:dLbl>
            <c:dLbl>
              <c:idx val="6"/>
              <c:layout>
                <c:manualLayout>
                  <c:x val="2.824858757062156E-3"/>
                  <c:y val="5.3146689997083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6.4</c:v>
                </c:pt>
                <c:pt idx="1">
                  <c:v>6.8</c:v>
                </c:pt>
                <c:pt idx="2">
                  <c:v>6.6</c:v>
                </c:pt>
                <c:pt idx="3">
                  <c:v>0.6</c:v>
                </c:pt>
                <c:pt idx="4">
                  <c:v>13.7</c:v>
                </c:pt>
                <c:pt idx="5">
                  <c:v>14.3</c:v>
                </c:pt>
                <c:pt idx="6">
                  <c:v>1.6</c:v>
                </c:pt>
                <c:pt idx="7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184-43C9-B96A-171FE044EB6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Дотация,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184-43C9-B96A-171FE044EB66}"/>
                </c:ext>
              </c:extLst>
            </c:dLbl>
            <c:dLbl>
              <c:idx val="4"/>
              <c:layout>
                <c:manualLayout>
                  <c:x val="8.4745762711864996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184-43C9-B96A-171FE044EB66}"/>
                </c:ext>
              </c:extLst>
            </c:dLbl>
            <c:dLbl>
              <c:idx val="6"/>
              <c:layout>
                <c:manualLayout>
                  <c:x val="-8.4745762711864996E-3"/>
                  <c:y val="-7.40740740740742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65.3</c:v>
                </c:pt>
                <c:pt idx="1">
                  <c:v>29.3</c:v>
                </c:pt>
                <c:pt idx="2">
                  <c:v>24</c:v>
                </c:pt>
                <c:pt idx="3">
                  <c:v>25</c:v>
                </c:pt>
                <c:pt idx="4">
                  <c:v>41.7</c:v>
                </c:pt>
                <c:pt idx="5">
                  <c:v>23</c:v>
                </c:pt>
                <c:pt idx="6">
                  <c:v>18.5</c:v>
                </c:pt>
                <c:pt idx="7">
                  <c:v>38.200000000000003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184-43C9-B96A-171FE044E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273088"/>
        <c:axId val="132892544"/>
      </c:barChart>
      <c:valAx>
        <c:axId val="132892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273088"/>
        <c:crosses val="autoZero"/>
        <c:crossBetween val="between"/>
        <c:majorUnit val="20"/>
        <c:minorUnit val="20"/>
      </c:valAx>
      <c:catAx>
        <c:axId val="133273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8925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1990302059700182E-2"/>
          <c:y val="0.6788320413347656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30012"/>
          <c:y val="1.6183934452125123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C8B4-4DE5-9E93-A55D34D29851}"/>
              </c:ext>
            </c:extLst>
          </c:dPt>
          <c:dLbls>
            <c:dLbl>
              <c:idx val="0"/>
              <c:layout>
                <c:manualLayout>
                  <c:x val="-5.0847457627118647E-2"/>
                  <c:y val="-1.63543458776746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B4-4DE5-9E93-A55D34D29851}"/>
                </c:ext>
              </c:extLst>
            </c:dLbl>
            <c:dLbl>
              <c:idx val="1"/>
              <c:layout>
                <c:manualLayout>
                  <c:x val="2.8248587570620432E-3"/>
                  <c:y val="-6.54173835106986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B4-4DE5-9E93-A55D34D29851}"/>
                </c:ext>
              </c:extLst>
            </c:dLbl>
            <c:dLbl>
              <c:idx val="2"/>
              <c:layout>
                <c:manualLayout>
                  <c:x val="-1.1299435028248588E-2"/>
                  <c:y val="-4.9971035134343789E-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B4-4DE5-9E93-A55D34D29851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B4-4DE5-9E93-A55D34D29851}"/>
                </c:ext>
              </c:extLst>
            </c:dLbl>
            <c:dLbl>
              <c:idx val="4"/>
              <c:layout>
                <c:manualLayout>
                  <c:x val="-0.10451977401130012"/>
                  <c:y val="4.90630376330246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B4-4DE5-9E93-A55D34D29851}"/>
                </c:ext>
              </c:extLst>
            </c:dLbl>
            <c:dLbl>
              <c:idx val="5"/>
              <c:layout>
                <c:manualLayout>
                  <c:x val="-3.1073446327683923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B4-4DE5-9E93-A55D34D2985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Налоги на собственность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Дотация,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3800.6</c:v>
                </c:pt>
                <c:pt idx="1">
                  <c:v>913.7</c:v>
                </c:pt>
                <c:pt idx="2">
                  <c:v>1239.7</c:v>
                </c:pt>
                <c:pt idx="3">
                  <c:v>404.3</c:v>
                </c:pt>
                <c:pt idx="4">
                  <c:v>1414.5</c:v>
                </c:pt>
                <c:pt idx="5">
                  <c:v>14204.2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B4-4DE5-9E93-A55D34D298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604"/>
          <c:y val="6.8837448634842123E-4"/>
          <c:w val="0.75021486720940134"/>
          <c:h val="0.749479290865792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266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26-40C6-87DB-6E745C99FDAC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26-40C6-87DB-6E745C99FDAC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26-40C6-87DB-6E745C99FDAC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26-40C6-87DB-6E745C99FDAC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26-40C6-87DB-6E745C99FDAC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tx>
                <c:rich>
                  <a:bodyPr/>
                  <a:lstStyle/>
                  <a:p>
                    <a:fld id="{B8FF8E69-3F67-47ED-BD48-D555286302ED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  <a:r>
                      <a:rPr lang="en-US" baseline="0" dirty="0" smtClean="0"/>
                      <a:t>5,0%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B26-40C6-87DB-6E745C99FDAC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0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26-40C6-87DB-6E745C99FDA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 и другие расходы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1948</c:v>
                </c:pt>
                <c:pt idx="1">
                  <c:v>2616.8000000000002</c:v>
                </c:pt>
                <c:pt idx="2">
                  <c:v>5276.8</c:v>
                </c:pt>
                <c:pt idx="3">
                  <c:v>1544.2</c:v>
                </c:pt>
                <c:pt idx="4">
                  <c:v>7993.4</c:v>
                </c:pt>
                <c:pt idx="5">
                  <c:v>1078.9000000000001</c:v>
                </c:pt>
                <c:pt idx="6">
                  <c:v>1478.4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26-40C6-87DB-6E745C99F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568"/>
          <c:w val="1"/>
          <c:h val="0.25642912765084847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7.4</c:v>
                </c:pt>
                <c:pt idx="1">
                  <c:v>83.4</c:v>
                </c:pt>
                <c:pt idx="2">
                  <c:v>80.5</c:v>
                </c:pt>
                <c:pt idx="3">
                  <c:v>86.1</c:v>
                </c:pt>
                <c:pt idx="4">
                  <c:v>87.4</c:v>
                </c:pt>
                <c:pt idx="5">
                  <c:v>81.3</c:v>
                </c:pt>
                <c:pt idx="6">
                  <c:v>75.599999999999994</c:v>
                </c:pt>
                <c:pt idx="7">
                  <c:v>83.9</c:v>
                </c:pt>
                <c:pt idx="8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04-4F02-9BE3-25F3878C13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11.8</c:v>
                </c:pt>
                <c:pt idx="1">
                  <c:v>16.600000000000001</c:v>
                </c:pt>
                <c:pt idx="2">
                  <c:v>19.5</c:v>
                </c:pt>
                <c:pt idx="3">
                  <c:v>13.9</c:v>
                </c:pt>
                <c:pt idx="4">
                  <c:v>12.6</c:v>
                </c:pt>
                <c:pt idx="5">
                  <c:v>18.7</c:v>
                </c:pt>
                <c:pt idx="6">
                  <c:v>24.4</c:v>
                </c:pt>
                <c:pt idx="7">
                  <c:v>16.100000000000001</c:v>
                </c:pt>
                <c:pt idx="8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04-4F02-9BE3-25F3878C130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04-4F02-9BE3-25F3878C130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04-4F02-9BE3-25F3878C130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04-4F02-9BE3-25F3878C130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04-4F02-9BE3-25F3878C130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04-4F02-9BE3-25F3878C1309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04-4F02-9BE3-25F3878C1309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04-4F02-9BE3-25F3878C1309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04-4F02-9BE3-25F3878C1309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37.200000000000003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C04-4F02-9BE3-25F3878C130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C04-4F02-9BE3-25F3878C130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 и 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04-4F02-9BE3-25F3878C1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9974528"/>
        <c:axId val="139972992"/>
      </c:barChart>
      <c:valAx>
        <c:axId val="139972992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4528"/>
        <c:crosses val="autoZero"/>
        <c:crossBetween val="between"/>
        <c:majorUnit val="20"/>
        <c:minorUnit val="20"/>
      </c:valAx>
      <c:catAx>
        <c:axId val="139974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299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143632562185159"/>
          <c:w val="0.96140551181102352"/>
          <c:h val="0.2457834310306842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20276702700299"/>
          <c:y val="1.0366455058169633E-3"/>
          <c:w val="0.73764824947729568"/>
          <c:h val="0.737478026319383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58E-3"/>
                </c:manualLayout>
              </c:layout>
              <c:tx>
                <c:rich>
                  <a:bodyPr/>
                  <a:lstStyle/>
                  <a:p>
                    <a:fld id="{03CC3F0D-18A1-4007-BAC8-D4B3F3A93A76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  <a:r>
                      <a:rPr lang="en-US" baseline="0" dirty="0" smtClean="0"/>
                      <a:t>60,2%	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A8D-409A-8A12-842E742CCA1F}"/>
                </c:ext>
              </c:extLst>
            </c:dLbl>
            <c:dLbl>
              <c:idx val="1"/>
              <c:layout>
                <c:manualLayout>
                  <c:x val="0"/>
                  <c:y val="-8.4713293191292269E-2"/>
                </c:manualLayout>
              </c:layout>
              <c:tx>
                <c:rich>
                  <a:bodyPr/>
                  <a:lstStyle/>
                  <a:p>
                    <a:fld id="{10519341-89DA-4FF6-AA20-7420EF3CF03B}" type="VALUE">
                      <a:rPr lang="en-US"/>
                      <a:pPr/>
                      <a:t>[ЗНАЧЕНИЕ]</a:t>
                    </a:fld>
                    <a:r>
                      <a:rPr lang="en-US" baseline="0" dirty="0" smtClean="0"/>
                      <a:t>;</a:t>
                    </a:r>
                  </a:p>
                  <a:p>
                    <a:r>
                      <a:rPr lang="en-US" baseline="0" dirty="0" smtClean="0"/>
                      <a:t> </a:t>
                    </a:r>
                    <a:fld id="{84336A09-185D-436D-836F-184918C44E85}" type="PERCENTAGE">
                      <a:rPr lang="en-US" baseline="0"/>
                      <a:pPr/>
                      <a:t>[ПРОЦЕНТ]</a:t>
                    </a:fld>
                    <a:endParaRPr lang="en-US" baseline="0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A8D-409A-8A12-842E742CCA1F}"/>
                </c:ext>
              </c:extLst>
            </c:dLbl>
            <c:dLbl>
              <c:idx val="2"/>
              <c:layout>
                <c:manualLayout>
                  <c:x val="3.3888518172516605E-2"/>
                  <c:y val="6.7211508596027578E-2"/>
                </c:manualLayout>
              </c:layout>
              <c:tx>
                <c:rich>
                  <a:bodyPr/>
                  <a:lstStyle/>
                  <a:p>
                    <a:fld id="{14005EE9-C9D6-400D-8FAB-6AD1FBA9C672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  <a:r>
                      <a:rPr lang="en-US" baseline="0" dirty="0" smtClean="0"/>
                      <a:t>8,6%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A8D-409A-8A12-842E742CCA1F}"/>
                </c:ext>
              </c:extLst>
            </c:dLbl>
            <c:dLbl>
              <c:idx val="3"/>
              <c:layout>
                <c:manualLayout>
                  <c:x val="-2.9877663597135212E-2"/>
                  <c:y val="2.412445849113117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8D-409A-8A12-842E742CCA1F}"/>
                </c:ext>
              </c:extLst>
            </c:dLbl>
            <c:dLbl>
              <c:idx val="4"/>
              <c:layout>
                <c:manualLayout>
                  <c:x val="-6.992125984251979E-2"/>
                  <c:y val="6.8082935999781935E-2"/>
                </c:manualLayout>
              </c:layout>
              <c:tx>
                <c:rich>
                  <a:bodyPr/>
                  <a:lstStyle/>
                  <a:p>
                    <a:fld id="{A8C13E09-3752-49F3-8AB3-08C4994016C8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  <a:r>
                      <a:rPr lang="en-US" baseline="0" dirty="0" smtClean="0"/>
                      <a:t>12,7,0%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A8D-409A-8A12-842E742CCA1F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8D-409A-8A12-842E742CCA1F}"/>
                </c:ext>
              </c:extLst>
            </c:dLbl>
            <c:dLbl>
              <c:idx val="6"/>
              <c:layout>
                <c:manualLayout>
                  <c:x val="-3.3898305084745763E-2"/>
                  <c:y val="-8.6139661608042983E-2"/>
                </c:manualLayout>
              </c:layout>
              <c:tx>
                <c:rich>
                  <a:bodyPr/>
                  <a:lstStyle/>
                  <a:p>
                    <a:fld id="{0C35E753-67DA-46EA-B18E-23CEBBF2C602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  <a:r>
                      <a:rPr lang="en-US" baseline="0" dirty="0" smtClean="0"/>
                      <a:t>11,7%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A8D-409A-8A12-842E742CCA1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BC-4746-8BCC-8871915E9D3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</c:v>
                </c:pt>
                <c:pt idx="1">
                  <c:v>Приобретение предметов снабжения и расходных материалов</c:v>
                </c:pt>
                <c:pt idx="2">
                  <c:v>Оплата коммунальных услуг</c:v>
                </c:pt>
                <c:pt idx="3">
                  <c:v>Прочие текущие расходы на закупки товаров и оплату услуг</c:v>
                </c:pt>
                <c:pt idx="4">
                  <c:v>Субсидии хозяйственным организациям</c:v>
                </c:pt>
                <c:pt idx="5">
                  <c:v>Текущие и капитальные бюджетные трансферты населению</c:v>
                </c:pt>
                <c:pt idx="6">
                  <c:v>Другие расходы</c:v>
                </c:pt>
              </c:strCache>
            </c:strRef>
          </c:cat>
          <c:val>
            <c:numRef>
              <c:f>Лист1!$B$2:$B$9</c:f>
              <c:numCache>
                <c:formatCode>#\ ##0.0</c:formatCode>
                <c:ptCount val="8"/>
                <c:pt idx="0">
                  <c:v>13205.3</c:v>
                </c:pt>
                <c:pt idx="1">
                  <c:v>69.2</c:v>
                </c:pt>
                <c:pt idx="2">
                  <c:v>1882.8</c:v>
                </c:pt>
                <c:pt idx="3">
                  <c:v>1371.7</c:v>
                </c:pt>
                <c:pt idx="4">
                  <c:v>2796.5</c:v>
                </c:pt>
                <c:pt idx="5">
                  <c:v>52</c:v>
                </c:pt>
                <c:pt idx="6">
                  <c:v>2559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8D-409A-8A12-842E742CCA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234E-4"/>
                  <c:y val="-1.6440073018554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60.2</c:v>
                </c:pt>
                <c:pt idx="1">
                  <c:v>59.7</c:v>
                </c:pt>
                <c:pt idx="2">
                  <c:v>61.1</c:v>
                </c:pt>
                <c:pt idx="3">
                  <c:v>66.400000000000006</c:v>
                </c:pt>
                <c:pt idx="4">
                  <c:v>41.4</c:v>
                </c:pt>
                <c:pt idx="5">
                  <c:v>66.8</c:v>
                </c:pt>
                <c:pt idx="6">
                  <c:v>58.8</c:v>
                </c:pt>
                <c:pt idx="7">
                  <c:v>64.8</c:v>
                </c:pt>
                <c:pt idx="8">
                  <c:v>67.7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B6-4051-BFD9-802C2EF9B7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Приобретение предметов снабжения и расходных материалов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B6-4051-BFD9-802C2EF9B77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Оплата коммунальных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2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8.6</c:v>
                </c:pt>
                <c:pt idx="1">
                  <c:v>8.1</c:v>
                </c:pt>
                <c:pt idx="2">
                  <c:v>9.6</c:v>
                </c:pt>
                <c:pt idx="3">
                  <c:v>7.8</c:v>
                </c:pt>
                <c:pt idx="4">
                  <c:v>11.4</c:v>
                </c:pt>
                <c:pt idx="5">
                  <c:v>4.8</c:v>
                </c:pt>
                <c:pt idx="6">
                  <c:v>8.3000000000000007</c:v>
                </c:pt>
                <c:pt idx="7">
                  <c:v>7.9</c:v>
                </c:pt>
                <c:pt idx="8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B6-4051-BFD9-802C2EF9B77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текущие расходы на закупки товаров и оплату услуг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6</c:v>
                </c:pt>
                <c:pt idx="1">
                  <c:v>19.5</c:v>
                </c:pt>
                <c:pt idx="2">
                  <c:v>2.8</c:v>
                </c:pt>
                <c:pt idx="3">
                  <c:v>16.8</c:v>
                </c:pt>
                <c:pt idx="4">
                  <c:v>14</c:v>
                </c:pt>
                <c:pt idx="5">
                  <c:v>20.3</c:v>
                </c:pt>
                <c:pt idx="6">
                  <c:v>26.7</c:v>
                </c:pt>
                <c:pt idx="7">
                  <c:v>18.399999999999999</c:v>
                </c:pt>
                <c:pt idx="8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B6-4051-BFD9-802C2EF9B77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 хозяйственным организациям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B6-4051-BFD9-802C2EF9B77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B6-4051-BFD9-802C2EF9B77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B6-4051-BFD9-802C2EF9B77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B6-4051-BFD9-802C2EF9B773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B6-4051-BFD9-802C2EF9B773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B6-4051-BFD9-802C2EF9B773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DB6-4051-BFD9-802C2EF9B77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Текущие и капитальные бюджетные 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DB6-4051-BFD9-802C2EF9B773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B6-4051-BFD9-802C2EF9B773}"/>
                </c:ext>
              </c:extLst>
            </c:dLbl>
            <c:dLbl>
              <c:idx val="1"/>
              <c:layout>
                <c:manualLayout>
                  <c:x val="0"/>
                  <c:y val="-2.2145328719723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11.7</c:v>
                </c:pt>
                <c:pt idx="1">
                  <c:v>12.7</c:v>
                </c:pt>
                <c:pt idx="2">
                  <c:v>26.5</c:v>
                </c:pt>
                <c:pt idx="3">
                  <c:v>9</c:v>
                </c:pt>
                <c:pt idx="4">
                  <c:v>33.200000000000003</c:v>
                </c:pt>
                <c:pt idx="5">
                  <c:v>8.1</c:v>
                </c:pt>
                <c:pt idx="6">
                  <c:v>6.2</c:v>
                </c:pt>
                <c:pt idx="7">
                  <c:v>8.9</c:v>
                </c:pt>
                <c:pt idx="8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DB6-4051-BFD9-802C2EF9B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1062912"/>
        <c:axId val="141044736"/>
      </c:barChart>
      <c:valAx>
        <c:axId val="14104473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62912"/>
        <c:crosses val="autoZero"/>
        <c:crossBetween val="between"/>
        <c:majorUnit val="20"/>
        <c:minorUnit val="20"/>
      </c:valAx>
      <c:catAx>
        <c:axId val="141062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4473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420450644362158"/>
          <c:w val="0.96015814760443163"/>
          <c:h val="0.2347228291965234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11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06-4067-8107-BC9E9F1F137D}"/>
                </c:ext>
              </c:extLst>
            </c:dLbl>
            <c:dLbl>
              <c:idx val="1"/>
              <c:layout>
                <c:manualLayout>
                  <c:x val="-2.0833333333333611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01.10.18 г.</c:v>
                </c:pt>
                <c:pt idx="1">
                  <c:v>01.10.19 г.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606.4</c:v>
                </c:pt>
                <c:pt idx="1">
                  <c:v>407.1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06-4067-8107-BC9E9F1F13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 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01.10.18 г.</c:v>
                </c:pt>
                <c:pt idx="1">
                  <c:v>01.10.19 г.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86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06-4067-8107-BC9E9F1F1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334976"/>
        <c:axId val="142349056"/>
      </c:barChart>
      <c:catAx>
        <c:axId val="14233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49056"/>
        <c:crosses val="autoZero"/>
        <c:auto val="1"/>
        <c:lblAlgn val="ctr"/>
        <c:lblOffset val="100"/>
        <c:noMultiLvlLbl val="0"/>
      </c:catAx>
      <c:valAx>
        <c:axId val="142349056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34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7792"/>
          <c:y val="0.33255290354331041"/>
          <c:w val="0.32746358267716863"/>
          <c:h val="0.44540994094488473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0.79178</cdr:x>
      <cdr:y>0</cdr:y>
    </cdr:from>
    <cdr:to>
      <cdr:x>1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559684" y="-555625"/>
          <a:ext cx="936116" cy="446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0.28018</cdr:x>
      <cdr:y>0.7531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259632" cy="4308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5" y="1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5" y="9428583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5" y="1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6" tIns="46003" rIns="92006" bIns="460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3"/>
            <a:ext cx="5486400" cy="4466987"/>
          </a:xfrm>
          <a:prstGeom prst="rect">
            <a:avLst/>
          </a:prstGeom>
        </p:spPr>
        <p:txBody>
          <a:bodyPr vert="horz" lIns="92006" tIns="46003" rIns="92006" bIns="4600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5" y="9428583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22.10.2019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22.10.2019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22.10.2019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58239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b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 месяцев 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года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84178479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сельских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бюджетов:</a:t>
            </a: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Вердомичский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Добровольский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Незбодичский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Новодворский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Свислочский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Хоневичский</a:t>
            </a:r>
            <a:endParaRPr lang="ru-RU" sz="1600" dirty="0" smtClean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Порозовский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386539"/>
              </p:ext>
            </p:extLst>
          </p:nvPr>
        </p:nvGraphicFramePr>
        <p:xfrm>
          <a:off x="107506" y="555526"/>
          <a:ext cx="8928988" cy="4090114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9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36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58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32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района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29091,7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21977,0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29391,7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21936,5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-300,0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28379,6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21547,1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28679,6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21507,1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-300,0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712,1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429,9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712,1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429,4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135,9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57,2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42,1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135,9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57,4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42,2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Добровольский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72,5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67,3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72,5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67,3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126,2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84,4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66,8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126,2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85,2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67,5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Новодворский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85,</a:t>
                      </a:r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57,4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67,1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85,5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66,2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90,2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62,6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69,4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90,1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62,6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69,5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78,7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51,8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78,7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51,7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65,7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1648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815919"/>
              </p:ext>
            </p:extLst>
          </p:nvPr>
        </p:nvGraphicFramePr>
        <p:xfrm>
          <a:off x="107504" y="123478"/>
          <a:ext cx="8928989" cy="4804158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6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44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18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224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40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поступлений доходов местных бюджетов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неналоговые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(дотация, субвенции)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1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9месяцев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месяцев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месяцев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2018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7772,8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6994,5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14204,2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13989,1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21977,0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20983,6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7469,0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6654,4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14078,1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13915,7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21547,1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20570,1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429,9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413,5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959,3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местных бюджетов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37096097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70686685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485800"/>
              </p:ext>
            </p:extLst>
          </p:nvPr>
        </p:nvGraphicFramePr>
        <p:xfrm>
          <a:off x="142844" y="27176"/>
          <a:ext cx="8786876" cy="4759910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 местных бюджетов.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прочие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0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2019 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2018 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2019 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2018 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2019 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2018 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18800,4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17716,5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3136,1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2172,8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21936,5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19889,3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18509,6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17432,9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2997,5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2051,9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21507,1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19484,9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290,8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283,6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бюджетов</a:t>
            </a:r>
            <a:b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79208817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69137213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бюджетов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07197499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8967638"/>
              </p:ext>
            </p:extLst>
          </p:nvPr>
        </p:nvGraphicFramePr>
        <p:xfrm>
          <a:off x="4483231" y="586854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434834"/>
              </p:ext>
            </p:extLst>
          </p:nvPr>
        </p:nvGraphicFramePr>
        <p:xfrm>
          <a:off x="216599" y="360608"/>
          <a:ext cx="8866441" cy="4768762"/>
        </p:xfrm>
        <a:graphic>
          <a:graphicData uri="http://schemas.openxmlformats.org/drawingml/2006/table">
            <a:tbl>
              <a:tblPr/>
              <a:tblGrid>
                <a:gridCol w="36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7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управления и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самоуправления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01.10.2019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01.10.201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01.10.2019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41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законодательством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23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-199,3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-199,3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6463</TotalTime>
  <Words>709</Words>
  <Application>Microsoft Office PowerPoint</Application>
  <PresentationFormat>Экран (16:9)</PresentationFormat>
  <Paragraphs>451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Лохман Елена</cp:lastModifiedBy>
  <cp:revision>470</cp:revision>
  <cp:lastPrinted>2019-10-18T09:17:52Z</cp:lastPrinted>
  <dcterms:created xsi:type="dcterms:W3CDTF">2013-10-16T05:53:51Z</dcterms:created>
  <dcterms:modified xsi:type="dcterms:W3CDTF">2019-10-22T12:40:24Z</dcterms:modified>
</cp:coreProperties>
</file>