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10" autoAdjust="0"/>
    <p:restoredTop sz="94676" autoAdjust="0"/>
  </p:normalViewPr>
  <p:slideViewPr>
    <p:cSldViewPr>
      <p:cViewPr varScale="1">
        <p:scale>
          <a:sx n="143" d="100"/>
          <a:sy n="143" d="100"/>
        </p:scale>
        <p:origin x="11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../embeddings/oleObject1.bin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../embeddings/oleObject2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8"/>
          <c:y val="0.10989890152619812"/>
          <c:w val="0.81200676186662213"/>
          <c:h val="0.39686711383299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Падаходны падатак з фізічных асоб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16.8</c:v>
                </c:pt>
                <c:pt idx="1">
                  <c:v>64.8</c:v>
                </c:pt>
                <c:pt idx="2">
                  <c:v>67.8</c:v>
                </c:pt>
                <c:pt idx="3">
                  <c:v>75.7</c:v>
                </c:pt>
                <c:pt idx="4">
                  <c:v>47.6</c:v>
                </c:pt>
                <c:pt idx="5">
                  <c:v>73.7</c:v>
                </c:pt>
                <c:pt idx="6">
                  <c:v>62</c:v>
                </c:pt>
                <c:pt idx="7">
                  <c:v>65.5</c:v>
                </c:pt>
                <c:pt idx="8">
                  <c:v>69.7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71-41B4-9C95-AEAD4F3F10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Падаткі на ўласнасць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3.2</c:v>
                </c:pt>
                <c:pt idx="1">
                  <c:v>1.8</c:v>
                </c:pt>
                <c:pt idx="2">
                  <c:v>2.9</c:v>
                </c:pt>
                <c:pt idx="3">
                  <c:v>2.2000000000000002</c:v>
                </c:pt>
                <c:pt idx="4">
                  <c:v>1.2</c:v>
                </c:pt>
                <c:pt idx="5">
                  <c:v>1.4</c:v>
                </c:pt>
                <c:pt idx="6">
                  <c:v>0.8</c:v>
                </c:pt>
                <c:pt idx="7">
                  <c:v>2.9</c:v>
                </c:pt>
                <c:pt idx="8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71-41B4-9C95-AEAD4F3F10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Падатак на дабаўленую вартасць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F71-41B4-9C95-AEAD4F3F10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Адзіны падатак для вытворцаў сельскагаспадарчай прадукцыі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71-41B4-9C95-AEAD4F3F10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Іншыя падатковыя і непадатковыя даходы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F71-41B4-9C95-AEAD4F3F10A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71-41B4-9C95-AEAD4F3F10A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F71-41B4-9C95-AEAD4F3F10A7}"/>
                </c:ext>
              </c:extLst>
            </c:dLbl>
            <c:dLbl>
              <c:idx val="3"/>
              <c:layout>
                <c:manualLayout>
                  <c:x val="5.6494950843009976E-3"/>
                  <c:y val="2.2897443375133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71-41B4-9C95-AEAD4F3F10A7}"/>
                </c:ext>
              </c:extLst>
            </c:dLbl>
            <c:dLbl>
              <c:idx val="4"/>
              <c:layout>
                <c:manualLayout>
                  <c:x val="-2.8248587570621798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F71-41B4-9C95-AEAD4F3F10A7}"/>
                </c:ext>
              </c:extLst>
            </c:dLbl>
            <c:dLbl>
              <c:idx val="5"/>
              <c:layout>
                <c:manualLayout>
                  <c:x val="0"/>
                  <c:y val="7.783804802177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71-41B4-9C95-AEAD4F3F10A7}"/>
                </c:ext>
              </c:extLst>
            </c:dLbl>
            <c:dLbl>
              <c:idx val="6"/>
              <c:layout>
                <c:manualLayout>
                  <c:x val="2.8248587570621647E-3"/>
                  <c:y val="5.3146689997084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</c:v>
                </c:pt>
                <c:pt idx="1">
                  <c:v>6.7</c:v>
                </c:pt>
                <c:pt idx="2">
                  <c:v>5.6</c:v>
                </c:pt>
                <c:pt idx="3">
                  <c:v>0.9</c:v>
                </c:pt>
                <c:pt idx="4">
                  <c:v>24.2</c:v>
                </c:pt>
                <c:pt idx="5">
                  <c:v>1.6</c:v>
                </c:pt>
                <c:pt idx="6">
                  <c:v>21.1</c:v>
                </c:pt>
                <c:pt idx="7">
                  <c:v>4.8</c:v>
                </c:pt>
                <c:pt idx="8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F71-41B4-9C95-AEAD4F3F10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Датацыя, субвенцыі і іншыя міжбюджэтныя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71-41B4-9C95-AEAD4F3F10A7}"/>
                </c:ext>
              </c:extLst>
            </c:dLbl>
            <c:dLbl>
              <c:idx val="4"/>
              <c:layout>
                <c:manualLayout>
                  <c:x val="8.4745762711865361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71-41B4-9C95-AEAD4F3F10A7}"/>
                </c:ext>
              </c:extLst>
            </c:dLbl>
            <c:dLbl>
              <c:idx val="6"/>
              <c:layout>
                <c:manualLayout>
                  <c:x val="-8.4745762711865361E-3"/>
                  <c:y val="-7.4074074074074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71-41B4-9C95-AEAD4F3F10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Вердамицкі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67.099999999999994</c:v>
                </c:pt>
                <c:pt idx="1">
                  <c:v>26.7</c:v>
                </c:pt>
                <c:pt idx="2">
                  <c:v>23.7</c:v>
                </c:pt>
                <c:pt idx="3">
                  <c:v>21.2</c:v>
                </c:pt>
                <c:pt idx="4">
                  <c:v>27</c:v>
                </c:pt>
                <c:pt idx="5">
                  <c:v>23.3</c:v>
                </c:pt>
                <c:pt idx="6">
                  <c:v>35.1</c:v>
                </c:pt>
                <c:pt idx="7">
                  <c:v>26.8</c:v>
                </c:pt>
                <c:pt idx="8">
                  <c:v>27.3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F71-41B4-9C95-AEAD4F3F10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81332480"/>
        <c:axId val="81330944"/>
      </c:barChart>
      <c:valAx>
        <c:axId val="813309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2480"/>
        <c:crosses val="autoZero"/>
        <c:crossBetween val="between"/>
        <c:majorUnit val="20"/>
        <c:minorUnit val="20"/>
      </c:valAx>
      <c:catAx>
        <c:axId val="8133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13309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8939454602073074E-2"/>
          <c:y val="0.68377038981238469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5264004642745539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8214-4E25-A0F3-9B87A9690398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14-4E25-A0F3-9B87A9690398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14-4E25-A0F3-9B87A9690398}"/>
                </c:ext>
              </c:extLst>
            </c:dLbl>
            <c:dLbl>
              <c:idx val="2"/>
              <c:layout>
                <c:manualLayout>
                  <c:x val="8.4745762711864403E-2"/>
                  <c:y val="-2.453151881651196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14-4E25-A0F3-9B87A9690398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214-4E25-A0F3-9B87A9690398}"/>
                </c:ext>
              </c:extLst>
            </c:dLbl>
            <c:dLbl>
              <c:idx val="4"/>
              <c:layout>
                <c:manualLayout>
                  <c:x val="-0.10169491525423729"/>
                  <c:y val="8.722317801426476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14-4E25-A0F3-9B87A9690398}"/>
                </c:ext>
              </c:extLst>
            </c:dLbl>
            <c:dLbl>
              <c:idx val="5"/>
              <c:layout>
                <c:manualLayout>
                  <c:x val="-3.1073446327684009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14-4E25-A0F3-9B87A969039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Падаходны падатак</c:v>
                </c:pt>
                <c:pt idx="1">
                  <c:v>Падаткі на ўласнасць</c:v>
                </c:pt>
                <c:pt idx="2">
                  <c:v>Падатак на дабаўленую вартасць</c:v>
                </c:pt>
                <c:pt idx="3">
                  <c:v>Адзіны падатак для вытворцаў сельскагаспадарчай прадукцыі</c:v>
                </c:pt>
                <c:pt idx="4">
                  <c:v>Іншыя падатковыя і непадатковыя даходы</c:v>
                </c:pt>
                <c:pt idx="5">
                  <c:v>Датацыя, субвенцыі і іншыя міжбюджэтныя транферты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3482.8</c:v>
                </c:pt>
                <c:pt idx="1">
                  <c:v>618.79999999999995</c:v>
                </c:pt>
                <c:pt idx="2">
                  <c:v>993</c:v>
                </c:pt>
                <c:pt idx="3">
                  <c:v>350.1</c:v>
                </c:pt>
                <c:pt idx="4">
                  <c:v>1495</c:v>
                </c:pt>
                <c:pt idx="5">
                  <c:v>12692.7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E25-A0F3-9B87A96903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74456159082208E-2"/>
          <c:y val="6.8837448634842123E-4"/>
          <c:w val="0.75021486720940256"/>
          <c:h val="0.749479290865793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5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12-4AC7-B6E1-2813ED4843FB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12-4AC7-B6E1-2813ED4843FB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12-4AC7-B6E1-2813ED4843FB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12-4AC7-B6E1-2813ED4843FB}"/>
                </c:ext>
              </c:extLst>
            </c:dLbl>
            <c:dLbl>
              <c:idx val="4"/>
              <c:layout>
                <c:manualLayout>
                  <c:x val="6.7796610169491525E-2"/>
                  <c:y val="0.1832245196822185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12-4AC7-B6E1-2813ED4843FB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937,3</a:t>
                    </a:r>
                  </a:p>
                  <a:p>
                    <a:r>
                      <a:rPr lang="en-US" dirty="0"/>
                      <a:t> 4,8 %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2-4AC7-B6E1-2813ED4843FB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96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12-4AC7-B6E1-2813ED4843F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Агульнадзяржаўная дзейнасць</c:v>
                </c:pt>
                <c:pt idx="1">
                  <c:v>Жыллёва-камунальныя паслугі і жыллёвае будаўніцтва</c:v>
                </c:pt>
                <c:pt idx="2">
                  <c:v>Ахова здароўя</c:v>
                </c:pt>
                <c:pt idx="3">
                  <c:v>Фізічная культура, спорт, культура і СМІ</c:v>
                </c:pt>
                <c:pt idx="4">
                  <c:v>Адукацыя</c:v>
                </c:pt>
                <c:pt idx="5">
                  <c:v>Сацыяльная палітыка</c:v>
                </c:pt>
                <c:pt idx="6">
                  <c:v>Нацыянальная эканоміка і 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2100.4</c:v>
                </c:pt>
                <c:pt idx="1">
                  <c:v>1856.3</c:v>
                </c:pt>
                <c:pt idx="2">
                  <c:v>5320.9</c:v>
                </c:pt>
                <c:pt idx="3">
                  <c:v>1447.4</c:v>
                </c:pt>
                <c:pt idx="4">
                  <c:v>7000.1</c:v>
                </c:pt>
                <c:pt idx="5">
                  <c:v>937.3</c:v>
                </c:pt>
                <c:pt idx="6">
                  <c:v>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12-4AC7-B6E1-2813ED4843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691"/>
          <c:w val="1"/>
          <c:h val="0.25642912765084913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Агульнадзяржаўная дзейнасць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9.3000000000000007</c:v>
                </c:pt>
                <c:pt idx="1">
                  <c:v>78.3</c:v>
                </c:pt>
                <c:pt idx="2">
                  <c:v>76.2</c:v>
                </c:pt>
                <c:pt idx="3">
                  <c:v>85.3</c:v>
                </c:pt>
                <c:pt idx="4">
                  <c:v>77.8</c:v>
                </c:pt>
                <c:pt idx="5">
                  <c:v>80.7</c:v>
                </c:pt>
                <c:pt idx="6">
                  <c:v>73.3</c:v>
                </c:pt>
                <c:pt idx="7">
                  <c:v>79.2</c:v>
                </c:pt>
                <c:pt idx="8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0-4DD5-BD1E-DFB6820010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Жыллёва-камунальныя паслугі і жыллёвае будаўніцтва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9.1999999999999993</c:v>
                </c:pt>
                <c:pt idx="1">
                  <c:v>21.3</c:v>
                </c:pt>
                <c:pt idx="2">
                  <c:v>23.8</c:v>
                </c:pt>
                <c:pt idx="3">
                  <c:v>14.7</c:v>
                </c:pt>
                <c:pt idx="4">
                  <c:v>19.899999999999999</c:v>
                </c:pt>
                <c:pt idx="5">
                  <c:v>19.3</c:v>
                </c:pt>
                <c:pt idx="6">
                  <c:v>26.7</c:v>
                </c:pt>
                <c:pt idx="7">
                  <c:v>20.8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70-4DD5-BD1E-DFB68200109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Ахова здароўя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70-4DD5-BD1E-DFB68200109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Фізічная культура, спорт, культура і СМІ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770-4DD5-BD1E-DFB68200109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Адукацыя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70-4DD5-BD1E-DFB682001097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70-4DD5-BD1E-DFB682001097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70-4DD5-BD1E-DFB682001097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70-4DD5-BD1E-DFB682001097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0-4DD5-BD1E-DFB682001097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70-4DD5-BD1E-DFB682001097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770-4DD5-BD1E-DFB68200109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Сацыяльная палітыка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770-4DD5-BD1E-DFB68200109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Нацыянальная эканоміка і 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70-4DD5-BD1E-DFB6820010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770-4DD5-BD1E-DFB6820010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422080"/>
        <c:axId val="133420544"/>
      </c:barChart>
      <c:valAx>
        <c:axId val="133420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2080"/>
        <c:crosses val="autoZero"/>
        <c:crossBetween val="between"/>
        <c:majorUnit val="20"/>
        <c:minorUnit val="20"/>
      </c:valAx>
      <c:catAx>
        <c:axId val="133422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42054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75143632562185159"/>
          <c:w val="0.96140551181102352"/>
          <c:h val="0.2457834310306845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50220205525191"/>
          <c:y val="1.0366455058169709E-3"/>
          <c:w val="0.7376482494772969"/>
          <c:h val="0.737478026319385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0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3E-450F-8708-599434BF7612}"/>
                </c:ext>
              </c:extLst>
            </c:dLbl>
            <c:dLbl>
              <c:idx val="1"/>
              <c:layout>
                <c:manualLayout>
                  <c:x val="2.824747542150354E-3"/>
                  <c:y val="-6.672021360651718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20903954802258"/>
                      <c:h val="0.12207612456747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03E-450F-8708-599434BF7612}"/>
                </c:ext>
              </c:extLst>
            </c:dLbl>
            <c:dLbl>
              <c:idx val="2"/>
              <c:layout>
                <c:manualLayout>
                  <c:x val="0"/>
                  <c:y val="-1.58334741029343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3E-450F-8708-599434BF7612}"/>
                </c:ext>
              </c:extLst>
            </c:dLbl>
            <c:dLbl>
              <c:idx val="3"/>
              <c:layout>
                <c:manualLayout>
                  <c:x val="4.6494505983362246E-3"/>
                  <c:y val="4.7472958613737296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3E-450F-8708-599434BF7612}"/>
                </c:ext>
              </c:extLst>
            </c:dLbl>
            <c:dLbl>
              <c:idx val="4"/>
              <c:layout>
                <c:manualLayout>
                  <c:x val="0"/>
                  <c:y val="-1.496204669917990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3E-450F-8708-599434BF7612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3E-450F-8708-599434BF7612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3E-450F-8708-599434BF761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Заробак</c:v>
                </c:pt>
                <c:pt idx="1">
                  <c:v>Набыццё прадметаў забеспячэння і расходных матэрыялаў</c:v>
                </c:pt>
                <c:pt idx="2">
                  <c:v>Аплата камунальных паслуг</c:v>
                </c:pt>
                <c:pt idx="3">
                  <c:v>Іншыя бягучыя выдаткі на закупкі тавараў і аплату паслуг</c:v>
                </c:pt>
                <c:pt idx="4">
                  <c:v>cубсiдыi    гаспадарчым  арганiзацыям</c:v>
                </c:pt>
                <c:pt idx="5">
                  <c:v>Бягучыя і капітальныя бюджэтныя трансферты насельніцтву</c:v>
                </c:pt>
                <c:pt idx="6">
                  <c:v>Іншыя выдаткі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12619.4</c:v>
                </c:pt>
                <c:pt idx="1">
                  <c:v>20.6</c:v>
                </c:pt>
                <c:pt idx="2">
                  <c:v>2278.6999999999998</c:v>
                </c:pt>
                <c:pt idx="3">
                  <c:v>980.5</c:v>
                </c:pt>
                <c:pt idx="4">
                  <c:v>1841.5</c:v>
                </c:pt>
                <c:pt idx="5">
                  <c:v>457.8</c:v>
                </c:pt>
                <c:pt idx="6">
                  <c:v>1393.3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03E-450F-8708-599434BF761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1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Заробак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678E-4"/>
                  <c:y val="-1.6440073018554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64.5</c:v>
                </c:pt>
                <c:pt idx="1">
                  <c:v>58.8</c:v>
                </c:pt>
                <c:pt idx="2">
                  <c:v>49.8</c:v>
                </c:pt>
                <c:pt idx="3">
                  <c:v>64.900000000000006</c:v>
                </c:pt>
                <c:pt idx="4">
                  <c:v>61.1</c:v>
                </c:pt>
                <c:pt idx="5">
                  <c:v>65.099999999999994</c:v>
                </c:pt>
                <c:pt idx="6">
                  <c:v>53.3</c:v>
                </c:pt>
                <c:pt idx="7">
                  <c:v>54.7</c:v>
                </c:pt>
                <c:pt idx="8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5-4134-AA36-7ECA24ED1FE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Набыццё прадметаў забеспячэння і расходных матэрыялаў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15-4134-AA36-7ECA24ED1FE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Аплата камунальных паслуг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11.7</c:v>
                </c:pt>
                <c:pt idx="1">
                  <c:v>10.5</c:v>
                </c:pt>
                <c:pt idx="2">
                  <c:v>12.8</c:v>
                </c:pt>
                <c:pt idx="3">
                  <c:v>10.199999999999999</c:v>
                </c:pt>
                <c:pt idx="4">
                  <c:v>7.6</c:v>
                </c:pt>
                <c:pt idx="5">
                  <c:v>7.1</c:v>
                </c:pt>
                <c:pt idx="6">
                  <c:v>15.6</c:v>
                </c:pt>
                <c:pt idx="7">
                  <c:v>13.5</c:v>
                </c:pt>
                <c:pt idx="8">
                  <c:v>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15-4134-AA36-7ECA24ED1FE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Іншыя бягучыя выдаткі на закупкі тавараў і аплату паслуг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4.5999999999999996</c:v>
                </c:pt>
                <c:pt idx="1">
                  <c:v>23.4</c:v>
                </c:pt>
                <c:pt idx="2">
                  <c:v>25.5</c:v>
                </c:pt>
                <c:pt idx="3">
                  <c:v>17.600000000000001</c:v>
                </c:pt>
                <c:pt idx="4">
                  <c:v>23.3</c:v>
                </c:pt>
                <c:pt idx="5">
                  <c:v>20.7</c:v>
                </c:pt>
                <c:pt idx="6">
                  <c:v>28</c:v>
                </c:pt>
                <c:pt idx="7">
                  <c:v>23.2</c:v>
                </c:pt>
                <c:pt idx="8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15-4134-AA36-7ECA24ED1FE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Субсідыі гаспадарчым арганізацыям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15-4134-AA36-7ECA24ED1FE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915-4134-AA36-7ECA24ED1FE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915-4134-AA36-7ECA24ED1FE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915-4134-AA36-7ECA24ED1FE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15-4134-AA36-7ECA24ED1FE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915-4134-AA36-7ECA24ED1FE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915-4134-AA36-7ECA24ED1FE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Бягучыя і капітальныя бюджэтныя трансферты насельніцтва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A915-4134-AA36-7ECA24ED1FE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Іншыя выдаткі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915-4134-AA36-7ECA24ED1FE6}"/>
                </c:ext>
              </c:extLst>
            </c:dLbl>
            <c:dLbl>
              <c:idx val="1"/>
              <c:layout>
                <c:manualLayout>
                  <c:x val="0"/>
                  <c:y val="-2.2145328719723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15-4134-AA36-7ECA24ED1F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Раённы бюджэт</c:v>
                </c:pt>
                <c:pt idx="1">
                  <c:v>Сельскія бюджэты</c:v>
                </c:pt>
                <c:pt idx="2">
                  <c:v>Вердаміцкі</c:v>
                </c:pt>
                <c:pt idx="3">
                  <c:v>Дабравольскі</c:v>
                </c:pt>
                <c:pt idx="4">
                  <c:v>Нязбодзіцкі</c:v>
                </c:pt>
                <c:pt idx="5">
                  <c:v>Навадворскі</c:v>
                </c:pt>
                <c:pt idx="6">
                  <c:v>Свіслацкі</c:v>
                </c:pt>
                <c:pt idx="7">
                  <c:v>Ханявіцкі</c:v>
                </c:pt>
                <c:pt idx="8">
                  <c:v>Паразоўскі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7.1</c:v>
                </c:pt>
                <c:pt idx="1">
                  <c:v>6.9</c:v>
                </c:pt>
                <c:pt idx="2">
                  <c:v>11.9</c:v>
                </c:pt>
                <c:pt idx="3">
                  <c:v>7.3</c:v>
                </c:pt>
                <c:pt idx="4">
                  <c:v>5.8</c:v>
                </c:pt>
                <c:pt idx="5">
                  <c:v>7.1</c:v>
                </c:pt>
                <c:pt idx="6">
                  <c:v>3.1</c:v>
                </c:pt>
                <c:pt idx="7">
                  <c:v>8.6</c:v>
                </c:pt>
                <c:pt idx="8">
                  <c:v>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915-4134-AA36-7ECA24ED1F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4018560"/>
        <c:axId val="134017024"/>
      </c:barChart>
      <c:valAx>
        <c:axId val="1340170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8560"/>
        <c:crosses val="autoZero"/>
        <c:crossBetween val="between"/>
        <c:majorUnit val="20"/>
        <c:minorUnit val="20"/>
      </c:valAx>
      <c:catAx>
        <c:axId val="134018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017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17E-2"/>
          <c:y val="0.6905366863744109"/>
          <c:w val="0.96015814760443163"/>
          <c:h val="0.30946331362558932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даўгавых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абавязацельстваў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доўгатэрміновы (звыш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63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0F-4578-B265-3BCD6BDBE8E9}"/>
                </c:ext>
              </c:extLst>
            </c:dLbl>
            <c:dLbl>
              <c:idx val="1"/>
              <c:layout>
                <c:manualLayout>
                  <c:x val="-2.0833333333333663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01.07.20 г.</c:v>
                </c:pt>
                <c:pt idx="1">
                  <c:v>01.07.21 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257.8</c:v>
                </c:pt>
                <c:pt idx="1">
                  <c:v>206.9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0F-4578-B265-3BCD6BDBE8E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кароткатэрміновы (да 1 года),
у нацвалюце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0F-4578-B265-3BCD6BDBE8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01.07.20 г.</c:v>
                </c:pt>
                <c:pt idx="1">
                  <c:v>01.07.21 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85.9</c:v>
                </c:pt>
                <c:pt idx="1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0F-4578-B265-3BCD6BDBE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29952"/>
        <c:axId val="134831488"/>
      </c:barChart>
      <c:catAx>
        <c:axId val="13482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31488"/>
        <c:crosses val="autoZero"/>
        <c:auto val="1"/>
        <c:lblAlgn val="ctr"/>
        <c:lblOffset val="100"/>
        <c:noMultiLvlLbl val="0"/>
      </c:catAx>
      <c:valAx>
        <c:axId val="1348314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82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920308398950165"/>
          <c:y val="0.33255290354331107"/>
          <c:w val="0.34413024934383202"/>
          <c:h val="0.4454099409448854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4853" y="82347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0.35377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0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0.35377</cdr:x>
      <cdr:y>0.72765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793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0.80571</cdr:x>
      <cdr:y>0</cdr:y>
    </cdr:from>
    <cdr:to>
      <cdr:x>0.9819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622318" y="-555625"/>
          <a:ext cx="792110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>
              <a:latin typeface="Times New Roman" pitchFamily="18" charset="0"/>
              <a:cs typeface="Times New Roman" pitchFamily="18" charset="0"/>
            </a:rPr>
            <a:t>.;  %</a:t>
          </a: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0.35377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5"/>
          <a:ext cx="1590500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err="1">
              <a:latin typeface="Times New Roman" pitchFamily="18" charset="0"/>
              <a:cs typeface="Times New Roman" pitchFamily="18" charset="0"/>
            </a:rPr>
            <a:t>Кансалідаваны</a:t>
          </a:r>
          <a:r>
            <a:rPr lang="ru-RU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latin typeface="Times New Roman" pitchFamily="18" charset="0"/>
              <a:cs typeface="Times New Roman" pitchFamily="18" charset="0"/>
            </a:rPr>
            <a:t>бюджэт</a:t>
          </a:r>
          <a:endParaRPr lang="ru-RU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тыс. руб.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Слайд №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Слайд №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588980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БЮЛЕТЭНЬ</a:t>
                      </a:r>
                    </a:p>
                    <a:p>
                      <a:pPr algn="ctr" fontAlgn="ctr"/>
                      <a:r>
                        <a:rPr lang="be-BY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</a:t>
                      </a:r>
                      <a:r>
                        <a:rPr lang="be-BY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выкананні бюджету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 1 </a:t>
                      </a:r>
                      <a:r>
                        <a:rPr lang="ru-RU" sz="28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023525335"/>
              </p:ext>
            </p:extLst>
          </p:nvPr>
        </p:nvGraphicFramePr>
        <p:xfrm>
          <a:off x="1475656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47230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кансалідаванага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бюджэту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Свіслацкага</a:t>
                      </a:r>
                      <a:r>
                        <a:rPr lang="ru-R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раёна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71085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e-BY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Раённы бюджэт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сельскіх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бюджэтаў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Вердаміцкі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Дабравольскі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Нязбодзіцкі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Навадворскі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Свіслацкі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Ханявіцкі</a:t>
            </a:r>
            <a:endParaRPr lang="ru-RU" b="1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Паразоўскі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83124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Базавы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Першасны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be-BY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ўзровень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452824"/>
              </p:ext>
            </p:extLst>
          </p:nvPr>
        </p:nvGraphicFramePr>
        <p:xfrm>
          <a:off x="107505" y="555526"/>
          <a:ext cx="8856984" cy="4045568"/>
        </p:xfrm>
        <a:graphic>
          <a:graphicData uri="http://schemas.openxmlformats.org/drawingml/2006/table">
            <a:tbl>
              <a:tblPr/>
              <a:tblGrid>
                <a:gridCol w="1571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627">
                  <a:extLst>
                    <a:ext uri="{9D8B030D-6E8A-4147-A177-3AD203B41FA5}">
                      <a16:colId xmlns:a16="http://schemas.microsoft.com/office/drawing/2014/main" val="475653390"/>
                    </a:ext>
                  </a:extLst>
                </a:gridCol>
                <a:gridCol w="3664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8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939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4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99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428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23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161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ВЫКАНАННЕ</a:t>
                      </a:r>
                      <a:r>
                        <a:rPr lang="ru-RU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БЮДЖЭТУ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Найменне</a:t>
                      </a:r>
                      <a:r>
                        <a:rPr lang="be-BY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be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ВЫДАТКІ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ДЭФІЦЫТ (-);</a:t>
                      </a:r>
                    </a:p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ПРАФІЦЫТ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Удакладнены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гадавы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Выканана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418,9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632,4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36 418,9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19 596,4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+36,0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617,9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35 617,9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19 196,2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+37,5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398,7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801,0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400,2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114,5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89,4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44,2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73,6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130,1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71,2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54,7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105,9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51,8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61,1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126,3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61,7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48,9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latin typeface="Times New Roman" pitchFamily="18" charset="0"/>
                          <a:cs typeface="Times New Roman" pitchFamily="18" charset="0"/>
                        </a:rPr>
                        <a:t>108,1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59,7</a:t>
                      </a: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1825"/>
              </p:ext>
            </p:extLst>
          </p:nvPr>
        </p:nvGraphicFramePr>
        <p:xfrm>
          <a:off x="179512" y="483518"/>
          <a:ext cx="8856985" cy="4406138"/>
        </p:xfrm>
        <a:graphic>
          <a:graphicData uri="http://schemas.openxmlformats.org/drawingml/2006/table">
            <a:tbl>
              <a:tblPr/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41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2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5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19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915">
                  <a:extLst>
                    <a:ext uri="{9D8B030D-6E8A-4147-A177-3AD203B41FA5}">
                      <a16:colId xmlns:a16="http://schemas.microsoft.com/office/drawing/2014/main" val="277275635"/>
                    </a:ext>
                  </a:extLst>
                </a:gridCol>
                <a:gridCol w="7401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68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817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3363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25109828"/>
                    </a:ext>
                  </a:extLst>
                </a:gridCol>
              </a:tblGrid>
              <a:tr h="29421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паступленняў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en-US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lang="be-BY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ctr"/>
                      <a:r>
                        <a:rPr lang="be-BY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непадатковыя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даходы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Бязвыплатныя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паступленні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датацыя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субвенцыі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даходаў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5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3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</a:t>
                      </a:r>
                      <a:r>
                        <a:rPr lang="ru-RU" sz="13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 2020года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 fontAlgn="ctr"/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</a:t>
                      </a:r>
                      <a:r>
                        <a:rPr kumimoji="0" lang="en-US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 года</a:t>
                      </a:r>
                      <a:endParaRPr lang="ru-RU" sz="13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3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5 459,4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10 080,5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13 019,7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15 539,9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19 632,4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5 232,9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6 320,3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9 987,9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12 913,4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15 220,8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19 233,7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319,1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314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82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даходаў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84125807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0749163"/>
              </p:ext>
            </p:extLst>
          </p:nvPr>
        </p:nvGraphicFramePr>
        <p:xfrm>
          <a:off x="0" y="454773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70233"/>
              </p:ext>
            </p:extLst>
          </p:nvPr>
        </p:nvGraphicFramePr>
        <p:xfrm>
          <a:off x="142844" y="27176"/>
          <a:ext cx="8786876" cy="4560382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Дынаміка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мясцовых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бюджэтаў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</a:p>
                    <a:p>
                      <a:pPr algn="ctr" rtl="0" fontAlgn="ctr"/>
                      <a:r>
                        <a:rPr lang="be-BY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бюждэту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Першачарговыя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(заработная плата,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лекавыя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сродкі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прадукты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харчавання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камунальныя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паслугі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выдаткі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транспарт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сувязь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рамонт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будынкаў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вулічнае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асвятленне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набыццё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абсталявання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іншыя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Усяго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выдаткаў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be-BY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be-BY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паугоддзе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паугоддзе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202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тэмп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росту,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6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13 347,3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17 818,4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2 389,4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1 778,0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15 736,7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19 596,4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7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Раённы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17 539,5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2 297,1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1 656,7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15 413,0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19 196,2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Сельскія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бюджэты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278,9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/>
                      <a:r>
                        <a:rPr lang="ru-RU" sz="1400" b="0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Вердаміцкі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Дабравольскі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Нязбодзіцкі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Навадворскі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Свіслацкі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Ханявіцкі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Паразоўскі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мясцовых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па                                   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функцыянальнай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класіфікацыі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ea typeface="+mn-ea"/>
                <a:cs typeface="Times New Roman" pitchFamily="18" charset="0"/>
              </a:rPr>
              <a:t>выдатка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1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бюджэту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8903764"/>
              </p:ext>
            </p:extLst>
          </p:nvPr>
        </p:nvGraphicFramePr>
        <p:xfrm>
          <a:off x="6740" y="641554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66991527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8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мясцовых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па                                     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эканамічнай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класіфікацыі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выдаткаў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latin typeface="Times New Roman" pitchFamily="18" charset="0"/>
                <a:cs typeface="Times New Roman" pitchFamily="18" charset="0"/>
              </a:rPr>
              <a:t>бюджэту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84312408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1096453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73026"/>
              </p:ext>
            </p:extLst>
          </p:nvPr>
        </p:nvGraphicFramePr>
        <p:xfrm>
          <a:off x="179513" y="195485"/>
          <a:ext cx="8712966" cy="4873444"/>
        </p:xfrm>
        <a:graphic>
          <a:graphicData uri="http://schemas.openxmlformats.org/drawingml/2006/table">
            <a:tbl>
              <a:tblPr/>
              <a:tblGrid>
                <a:gridCol w="3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1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8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Даўгавыя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абавязацельствы органаў мясцовага кіравання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і самакіравання Свіслацкага раёна на 01.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</a:t>
                      </a:r>
                      <a:r>
                        <a:rPr lang="en-US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ru-RU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be-BY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76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814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Віды абязацельстваў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07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.2021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7.20</a:t>
                      </a:r>
                      <a:r>
                        <a:rPr kumimoji="0" lang="en-US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 органаў мясцовага кіравання і самакіравання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Каштоўныя бумагі, размешчаныя мясцовымі выканаўчымі і распарадчымі органамі на ўнутраным фінансавым рынку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Абавязацельствы, якія падлягаюць выкананню па выдадзеным гарантыям мясцовых выканаўчых і распарадчых органаў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Бюджэтныя крэдыты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36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Іншыя даўгавыя абавязацельствы, раней аднесеныя ў адпаведнасці з заканадаўствам на доўг органаў мясцовага кіравання і самакіравання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642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be-BY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Доўг, гарантаваны мясцовымі выканаўчымі і распарадчымі органамі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2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УСЯГО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281,8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-61,9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6372</TotalTime>
  <Words>793</Words>
  <Application>Microsoft Office PowerPoint</Application>
  <PresentationFormat>Экран (16:9)</PresentationFormat>
  <Paragraphs>446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даходаў мясцовых бюджэтаў.</vt:lpstr>
      <vt:lpstr>Презентация PowerPoint</vt:lpstr>
      <vt:lpstr>Структура выдаткаў мясцовых бюджэтаў па                                    функцыянальнай класіфікацыі выдаткаў бюджэту.</vt:lpstr>
      <vt:lpstr>Структура выдаткаў мясцовых бюджэтаў па                                      эканамічнай класіфікацыі выдаткаў бюджэту.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Фальковская Татьяна Борисовна</cp:lastModifiedBy>
  <cp:revision>519</cp:revision>
  <cp:lastPrinted>2016-04-12T06:59:46Z</cp:lastPrinted>
  <dcterms:created xsi:type="dcterms:W3CDTF">2013-10-16T05:53:51Z</dcterms:created>
  <dcterms:modified xsi:type="dcterms:W3CDTF">2021-07-21T06:02:53Z</dcterms:modified>
</cp:coreProperties>
</file>