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19" r:id="rId1"/>
  </p:sldMasterIdLst>
  <p:sldIdLst>
    <p:sldId id="256" r:id="rId2"/>
    <p:sldId id="257" r:id="rId3"/>
    <p:sldId id="258" r:id="rId4"/>
    <p:sldId id="259" r:id="rId5"/>
    <p:sldId id="260" r:id="rId6"/>
    <p:sldId id="285" r:id="rId7"/>
    <p:sldId id="284" r:id="rId8"/>
    <p:sldId id="280" r:id="rId9"/>
    <p:sldId id="286" r:id="rId10"/>
    <p:sldId id="281" r:id="rId11"/>
    <p:sldId id="272" r:id="rId12"/>
    <p:sldId id="264" r:id="rId13"/>
    <p:sldId id="287" r:id="rId14"/>
    <p:sldId id="288" r:id="rId15"/>
    <p:sldId id="282" r:id="rId16"/>
    <p:sldId id="271" r:id="rId17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0" autoAdjust="0"/>
    <p:restoredTop sz="94660"/>
  </p:normalViewPr>
  <p:slideViewPr>
    <p:cSldViewPr>
      <p:cViewPr varScale="1">
        <p:scale>
          <a:sx n="53" d="100"/>
          <a:sy n="53" d="100"/>
        </p:scale>
        <p:origin x="1349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708944907760724E-2"/>
          <c:y val="5.5255519119415814E-2"/>
          <c:w val="0.77457468295872411"/>
          <c:h val="0.64179900128424106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2017 год</c:v>
                </c:pt>
              </c:strCache>
            </c:strRef>
          </c:tx>
          <c:spPr>
            <a:solidFill>
              <a:srgbClr val="9999FF"/>
            </a:solidFill>
            <a:ln w="7370">
              <a:solidFill>
                <a:srgbClr val="000000"/>
              </a:solidFill>
              <a:prstDash val="solid"/>
            </a:ln>
          </c:spPr>
          <c:dPt>
            <c:idx val="1"/>
            <c:bubble3D val="0"/>
            <c:spPr>
              <a:solidFill>
                <a:srgbClr val="0066CC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0-088C-4E29-86D7-EF12651C10D5}"/>
              </c:ext>
            </c:extLst>
          </c:dPt>
          <c:dPt>
            <c:idx val="2"/>
            <c:bubble3D val="0"/>
            <c:spPr>
              <a:solidFill>
                <a:srgbClr val="FFFFCC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088C-4E29-86D7-EF12651C10D5}"/>
              </c:ext>
            </c:extLst>
          </c:dPt>
          <c:dPt>
            <c:idx val="3"/>
            <c:bubble3D val="0"/>
            <c:spPr>
              <a:solidFill>
                <a:srgbClr val="CCFFFF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088C-4E29-86D7-EF12651C10D5}"/>
              </c:ext>
            </c:extLst>
          </c:dPt>
          <c:dPt>
            <c:idx val="4"/>
            <c:bubble3D val="0"/>
            <c:spPr>
              <a:solidFill>
                <a:srgbClr val="800080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088C-4E29-86D7-EF12651C10D5}"/>
              </c:ext>
            </c:extLst>
          </c:dPt>
          <c:dPt>
            <c:idx val="5"/>
            <c:bubble3D val="0"/>
            <c:spPr>
              <a:solidFill>
                <a:srgbClr val="FF8080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088C-4E29-86D7-EF12651C10D5}"/>
              </c:ext>
            </c:extLst>
          </c:dPt>
          <c:dLbls>
            <c:dLbl>
              <c:idx val="0"/>
              <c:layout>
                <c:manualLayout>
                  <c:x val="-0.24731814862101098"/>
                  <c:y val="8.7693031475090208E-2"/>
                </c:manualLayout>
              </c:layout>
              <c:tx>
                <c:rich>
                  <a:bodyPr/>
                  <a:lstStyle/>
                  <a:p>
                    <a:r>
                      <a:rPr lang="en-US" sz="2400" baseline="0" dirty="0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en-US" dirty="0" smtClean="0"/>
                      <a:t>4,6%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88C-4E29-86D7-EF12651C10D5}"/>
                </c:ext>
              </c:extLst>
            </c:dLbl>
            <c:dLbl>
              <c:idx val="1"/>
              <c:layout>
                <c:manualLayout>
                  <c:x val="-7.9227308076880339E-3"/>
                  <c:y val="6.2891764039101503E-2"/>
                </c:manualLayout>
              </c:layout>
              <c:tx>
                <c:rich>
                  <a:bodyPr/>
                  <a:lstStyle/>
                  <a:p>
                    <a:r>
                      <a:rPr lang="en-US" sz="2400" baseline="0" dirty="0" smtClean="0">
                        <a:latin typeface="Times New Roman" pitchFamily="18" charset="0"/>
                        <a:cs typeface="Times New Roman" pitchFamily="18" charset="0"/>
                      </a:rPr>
                      <a:t>0</a:t>
                    </a:r>
                    <a:r>
                      <a:rPr lang="en-US" dirty="0" smtClean="0"/>
                      <a:t>,9%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88C-4E29-86D7-EF12651C10D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2400" baseline="0" dirty="0" smtClean="0">
                        <a:latin typeface="Times New Roman" pitchFamily="18" charset="0"/>
                        <a:cs typeface="Times New Roman" pitchFamily="18" charset="0"/>
                      </a:rPr>
                      <a:t>6,1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88C-4E29-86D7-EF12651C10D5}"/>
                </c:ext>
              </c:extLst>
            </c:dLbl>
            <c:dLbl>
              <c:idx val="3"/>
              <c:layout>
                <c:manualLayout>
                  <c:x val="-0.11827465436445281"/>
                  <c:y val="3.2731596270133577E-2"/>
                </c:manualLayout>
              </c:layout>
              <c:tx>
                <c:rich>
                  <a:bodyPr/>
                  <a:lstStyle/>
                  <a:p>
                    <a:r>
                      <a:rPr lang="en-US" sz="2400" baseline="0" dirty="0" smtClean="0">
                        <a:latin typeface="Times New Roman" pitchFamily="18" charset="0"/>
                        <a:cs typeface="Times New Roman" pitchFamily="18" charset="0"/>
                      </a:rPr>
                      <a:t>0</a:t>
                    </a:r>
                    <a:r>
                      <a:rPr lang="en-US" dirty="0" smtClean="0"/>
                      <a:t>,3%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88C-4E29-86D7-EF12651C10D5}"/>
                </c:ext>
              </c:extLst>
            </c:dLbl>
            <c:dLbl>
              <c:idx val="4"/>
              <c:layout>
                <c:manualLayout>
                  <c:x val="0.20048228148261532"/>
                  <c:y val="-0.10578011460884383"/>
                </c:manualLayout>
              </c:layout>
              <c:tx>
                <c:rich>
                  <a:bodyPr/>
                  <a:lstStyle/>
                  <a:p>
                    <a:r>
                      <a:rPr lang="en-US" sz="2400" baseline="0" dirty="0" smtClean="0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r>
                      <a:rPr lang="en-US" baseline="0" dirty="0" smtClean="0"/>
                      <a:t>9,3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88C-4E29-86D7-EF12651C10D5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sz="2400" baseline="0" dirty="0" smtClean="0">
                        <a:latin typeface="Times New Roman" pitchFamily="18" charset="0"/>
                        <a:cs typeface="Times New Roman" pitchFamily="18" charset="0"/>
                      </a:rPr>
                      <a:t>5</a:t>
                    </a:r>
                    <a:r>
                      <a:rPr lang="en-US" dirty="0" smtClean="0"/>
                      <a:t>,2%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88C-4E29-86D7-EF12651C10D5}"/>
                </c:ext>
              </c:extLst>
            </c:dLbl>
            <c:numFmt formatCode="0%" sourceLinked="0"/>
            <c:spPr>
              <a:noFill/>
              <a:ln w="14739">
                <a:noFill/>
              </a:ln>
            </c:spPr>
            <c:txPr>
              <a:bodyPr/>
              <a:lstStyle/>
              <a:p>
                <a:pPr>
                  <a:defRPr sz="2400" b="1" i="0" u="none" strike="noStrike" baseline="0">
                    <a:solidFill>
                      <a:srgbClr val="000000"/>
                    </a:solidFill>
                    <a:latin typeface="Times New Roman" pitchFamily="18" charset="0"/>
                    <a:ea typeface="Calibri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Sheet1!$B$1:$G$1</c:f>
              <c:strCache>
                <c:ptCount val="6"/>
                <c:pt idx="0">
                  <c:v>Здравоохрание</c:v>
                </c:pt>
                <c:pt idx="1">
                  <c:v>Физическая культура</c:v>
                </c:pt>
                <c:pt idx="2">
                  <c:v>Культура</c:v>
                </c:pt>
                <c:pt idx="3">
                  <c:v>Средства массовой информации</c:v>
                </c:pt>
                <c:pt idx="4">
                  <c:v>Образование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24.6</c:v>
                </c:pt>
                <c:pt idx="1">
                  <c:v>0.9</c:v>
                </c:pt>
                <c:pt idx="2">
                  <c:v>6.1</c:v>
                </c:pt>
                <c:pt idx="3">
                  <c:v>0.3</c:v>
                </c:pt>
                <c:pt idx="4">
                  <c:v>39.299999999999997</c:v>
                </c:pt>
                <c:pt idx="5">
                  <c:v>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88C-4E29-86D7-EF12651C10D5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rgbClr val="993366"/>
            </a:solidFill>
            <a:ln w="7370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rgbClr val="9999FF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088C-4E29-86D7-EF12651C10D5}"/>
              </c:ext>
            </c:extLst>
          </c:dPt>
          <c:dPt>
            <c:idx val="2"/>
            <c:bubble3D val="0"/>
            <c:spPr>
              <a:solidFill>
                <a:srgbClr val="FFFFCC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8-088C-4E29-86D7-EF12651C10D5}"/>
              </c:ext>
            </c:extLst>
          </c:dPt>
          <c:dPt>
            <c:idx val="3"/>
            <c:bubble3D val="0"/>
            <c:spPr>
              <a:solidFill>
                <a:srgbClr val="CCFFFF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088C-4E29-86D7-EF12651C10D5}"/>
              </c:ext>
            </c:extLst>
          </c:dPt>
          <c:dPt>
            <c:idx val="4"/>
            <c:bubble3D val="0"/>
            <c:spPr>
              <a:solidFill>
                <a:srgbClr val="660066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A-088C-4E29-86D7-EF12651C10D5}"/>
              </c:ext>
            </c:extLst>
          </c:dPt>
          <c:dPt>
            <c:idx val="5"/>
            <c:bubble3D val="0"/>
            <c:spPr>
              <a:solidFill>
                <a:srgbClr val="FF8080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088C-4E29-86D7-EF12651C10D5}"/>
              </c:ext>
            </c:extLst>
          </c:dPt>
          <c:dLbls>
            <c:spPr>
              <a:noFill/>
              <a:ln w="14739">
                <a:noFill/>
              </a:ln>
            </c:spPr>
            <c:txPr>
              <a:bodyPr/>
              <a:lstStyle/>
              <a:p>
                <a:pPr>
                  <a:defRPr sz="1509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Sheet1!$B$1:$G$1</c:f>
              <c:strCache>
                <c:ptCount val="6"/>
                <c:pt idx="0">
                  <c:v>Здравоохрание</c:v>
                </c:pt>
                <c:pt idx="1">
                  <c:v>Физическая культура</c:v>
                </c:pt>
                <c:pt idx="2">
                  <c:v>Культура</c:v>
                </c:pt>
                <c:pt idx="3">
                  <c:v>Средства массовой информации</c:v>
                </c:pt>
                <c:pt idx="4">
                  <c:v>Образование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C-088C-4E29-86D7-EF12651C10D5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solidFill>
              <a:srgbClr val="FFFFCC"/>
            </a:solidFill>
            <a:ln w="7370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rgbClr val="9999FF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D-088C-4E29-86D7-EF12651C10D5}"/>
              </c:ext>
            </c:extLst>
          </c:dPt>
          <c:dPt>
            <c:idx val="1"/>
            <c:bubble3D val="0"/>
            <c:spPr>
              <a:solidFill>
                <a:srgbClr val="993366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E-088C-4E29-86D7-EF12651C10D5}"/>
              </c:ext>
            </c:extLst>
          </c:dPt>
          <c:dPt>
            <c:idx val="3"/>
            <c:bubble3D val="0"/>
            <c:spPr>
              <a:solidFill>
                <a:srgbClr val="CCFFFF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F-088C-4E29-86D7-EF12651C10D5}"/>
              </c:ext>
            </c:extLst>
          </c:dPt>
          <c:dPt>
            <c:idx val="4"/>
            <c:bubble3D val="0"/>
            <c:spPr>
              <a:solidFill>
                <a:srgbClr val="660066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0-088C-4E29-86D7-EF12651C10D5}"/>
              </c:ext>
            </c:extLst>
          </c:dPt>
          <c:dPt>
            <c:idx val="5"/>
            <c:bubble3D val="0"/>
            <c:spPr>
              <a:solidFill>
                <a:srgbClr val="FF8080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1-088C-4E29-86D7-EF12651C10D5}"/>
              </c:ext>
            </c:extLst>
          </c:dPt>
          <c:dLbls>
            <c:spPr>
              <a:noFill/>
              <a:ln w="14739">
                <a:noFill/>
              </a:ln>
            </c:spPr>
            <c:txPr>
              <a:bodyPr/>
              <a:lstStyle/>
              <a:p>
                <a:pPr>
                  <a:defRPr sz="1509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Sheet1!$B$1:$G$1</c:f>
              <c:strCache>
                <c:ptCount val="6"/>
                <c:pt idx="0">
                  <c:v>Здравоохрание</c:v>
                </c:pt>
                <c:pt idx="1">
                  <c:v>Физическая культура</c:v>
                </c:pt>
                <c:pt idx="2">
                  <c:v>Культура</c:v>
                </c:pt>
                <c:pt idx="3">
                  <c:v>Средства массовой информации</c:v>
                </c:pt>
                <c:pt idx="4">
                  <c:v>Образование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12-088C-4E29-86D7-EF12651C10D5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</c:strCache>
            </c:strRef>
          </c:tx>
          <c:spPr>
            <a:solidFill>
              <a:srgbClr val="CCFFFF"/>
            </a:solidFill>
            <a:ln w="7370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rgbClr val="9999FF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3-088C-4E29-86D7-EF12651C10D5}"/>
              </c:ext>
            </c:extLst>
          </c:dPt>
          <c:dPt>
            <c:idx val="1"/>
            <c:bubble3D val="0"/>
            <c:spPr>
              <a:solidFill>
                <a:srgbClr val="993366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4-088C-4E29-86D7-EF12651C10D5}"/>
              </c:ext>
            </c:extLst>
          </c:dPt>
          <c:dPt>
            <c:idx val="2"/>
            <c:bubble3D val="0"/>
            <c:spPr>
              <a:solidFill>
                <a:srgbClr val="FFFFCC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5-088C-4E29-86D7-EF12651C10D5}"/>
              </c:ext>
            </c:extLst>
          </c:dPt>
          <c:dPt>
            <c:idx val="4"/>
            <c:bubble3D val="0"/>
            <c:spPr>
              <a:solidFill>
                <a:srgbClr val="660066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6-088C-4E29-86D7-EF12651C10D5}"/>
              </c:ext>
            </c:extLst>
          </c:dPt>
          <c:dPt>
            <c:idx val="5"/>
            <c:bubble3D val="0"/>
            <c:spPr>
              <a:solidFill>
                <a:srgbClr val="FF8080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7-088C-4E29-86D7-EF12651C10D5}"/>
              </c:ext>
            </c:extLst>
          </c:dPt>
          <c:dLbls>
            <c:spPr>
              <a:noFill/>
              <a:ln w="14739">
                <a:noFill/>
              </a:ln>
            </c:spPr>
            <c:txPr>
              <a:bodyPr/>
              <a:lstStyle/>
              <a:p>
                <a:pPr>
                  <a:defRPr sz="1509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Sheet1!$B$1:$G$1</c:f>
              <c:strCache>
                <c:ptCount val="6"/>
                <c:pt idx="0">
                  <c:v>Здравоохрание</c:v>
                </c:pt>
                <c:pt idx="1">
                  <c:v>Физическая культура</c:v>
                </c:pt>
                <c:pt idx="2">
                  <c:v>Культура</c:v>
                </c:pt>
                <c:pt idx="3">
                  <c:v>Средства массовой информации</c:v>
                </c:pt>
                <c:pt idx="4">
                  <c:v>Образование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Sheet1!$B$5:$G$5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18-088C-4E29-86D7-EF12651C10D5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</c:strCache>
            </c:strRef>
          </c:tx>
          <c:spPr>
            <a:solidFill>
              <a:srgbClr val="660066"/>
            </a:solidFill>
            <a:ln w="7370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rgbClr val="9999FF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9-088C-4E29-86D7-EF12651C10D5}"/>
              </c:ext>
            </c:extLst>
          </c:dPt>
          <c:dPt>
            <c:idx val="1"/>
            <c:bubble3D val="0"/>
            <c:spPr>
              <a:solidFill>
                <a:srgbClr val="993366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A-088C-4E29-86D7-EF12651C10D5}"/>
              </c:ext>
            </c:extLst>
          </c:dPt>
          <c:dPt>
            <c:idx val="2"/>
            <c:bubble3D val="0"/>
            <c:spPr>
              <a:solidFill>
                <a:srgbClr val="FFFFCC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B-088C-4E29-86D7-EF12651C10D5}"/>
              </c:ext>
            </c:extLst>
          </c:dPt>
          <c:dPt>
            <c:idx val="3"/>
            <c:bubble3D val="0"/>
            <c:spPr>
              <a:solidFill>
                <a:srgbClr val="CCFFFF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C-088C-4E29-86D7-EF12651C10D5}"/>
              </c:ext>
            </c:extLst>
          </c:dPt>
          <c:dPt>
            <c:idx val="5"/>
            <c:bubble3D val="0"/>
            <c:spPr>
              <a:solidFill>
                <a:srgbClr val="FF8080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D-088C-4E29-86D7-EF12651C10D5}"/>
              </c:ext>
            </c:extLst>
          </c:dPt>
          <c:dLbls>
            <c:spPr>
              <a:noFill/>
              <a:ln w="14739">
                <a:noFill/>
              </a:ln>
            </c:spPr>
            <c:txPr>
              <a:bodyPr/>
              <a:lstStyle/>
              <a:p>
                <a:pPr>
                  <a:defRPr sz="1509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Sheet1!$B$1:$G$1</c:f>
              <c:strCache>
                <c:ptCount val="6"/>
                <c:pt idx="0">
                  <c:v>Здравоохрание</c:v>
                </c:pt>
                <c:pt idx="1">
                  <c:v>Физическая культура</c:v>
                </c:pt>
                <c:pt idx="2">
                  <c:v>Культура</c:v>
                </c:pt>
                <c:pt idx="3">
                  <c:v>Средства массовой информации</c:v>
                </c:pt>
                <c:pt idx="4">
                  <c:v>Образование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Sheet1!$B$6:$G$6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1E-088C-4E29-86D7-EF12651C10D5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</c:strCache>
            </c:strRef>
          </c:tx>
          <c:spPr>
            <a:solidFill>
              <a:srgbClr val="FF8080"/>
            </a:solidFill>
            <a:ln w="7370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rgbClr val="9999FF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F-088C-4E29-86D7-EF12651C10D5}"/>
              </c:ext>
            </c:extLst>
          </c:dPt>
          <c:dPt>
            <c:idx val="1"/>
            <c:bubble3D val="0"/>
            <c:spPr>
              <a:solidFill>
                <a:srgbClr val="993366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0-088C-4E29-86D7-EF12651C10D5}"/>
              </c:ext>
            </c:extLst>
          </c:dPt>
          <c:dPt>
            <c:idx val="2"/>
            <c:bubble3D val="0"/>
            <c:spPr>
              <a:solidFill>
                <a:srgbClr val="FFFFCC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1-088C-4E29-86D7-EF12651C10D5}"/>
              </c:ext>
            </c:extLst>
          </c:dPt>
          <c:dPt>
            <c:idx val="3"/>
            <c:bubble3D val="0"/>
            <c:spPr>
              <a:solidFill>
                <a:srgbClr val="CCFFFF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2-088C-4E29-86D7-EF12651C10D5}"/>
              </c:ext>
            </c:extLst>
          </c:dPt>
          <c:dPt>
            <c:idx val="4"/>
            <c:bubble3D val="0"/>
            <c:spPr>
              <a:solidFill>
                <a:srgbClr val="660066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3-088C-4E29-86D7-EF12651C10D5}"/>
              </c:ext>
            </c:extLst>
          </c:dPt>
          <c:dLbls>
            <c:spPr>
              <a:noFill/>
              <a:ln w="14739">
                <a:noFill/>
              </a:ln>
            </c:spPr>
            <c:txPr>
              <a:bodyPr/>
              <a:lstStyle/>
              <a:p>
                <a:pPr>
                  <a:defRPr sz="1509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Sheet1!$B$1:$G$1</c:f>
              <c:strCache>
                <c:ptCount val="6"/>
                <c:pt idx="0">
                  <c:v>Здравоохрание</c:v>
                </c:pt>
                <c:pt idx="1">
                  <c:v>Физическая культура</c:v>
                </c:pt>
                <c:pt idx="2">
                  <c:v>Культура</c:v>
                </c:pt>
                <c:pt idx="3">
                  <c:v>Средства массовой информации</c:v>
                </c:pt>
                <c:pt idx="4">
                  <c:v>Образование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Sheet1!$B$7:$G$7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24-088C-4E29-86D7-EF12651C10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solidFill>
          <a:schemeClr val="bg1"/>
        </a:solidFill>
        <a:ln w="7370">
          <a:solidFill>
            <a:srgbClr val="FFFFFF"/>
          </a:solidFill>
          <a:prstDash val="solid"/>
        </a:ln>
      </c:spPr>
    </c:plotArea>
    <c:legend>
      <c:legendPos val="b"/>
      <c:overlay val="0"/>
      <c:spPr>
        <a:solidFill>
          <a:srgbClr val="FFFFFF"/>
        </a:solidFill>
        <a:ln w="0">
          <a:solidFill>
            <a:schemeClr val="bg1"/>
          </a:solidFill>
          <a:prstDash val="solid"/>
        </a:ln>
      </c:spPr>
      <c:txPr>
        <a:bodyPr/>
        <a:lstStyle/>
        <a:p>
          <a:pPr rtl="0">
            <a:defRPr sz="900" b="1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zero"/>
    <c:showDLblsOverMax val="0"/>
  </c:chart>
  <c:spPr>
    <a:solidFill>
      <a:schemeClr val="bg1"/>
    </a:solidFill>
    <a:ln w="1842">
      <a:solidFill>
        <a:schemeClr val="bg1"/>
      </a:solidFill>
      <a:prstDash val="solid"/>
    </a:ln>
  </c:spPr>
  <c:txPr>
    <a:bodyPr/>
    <a:lstStyle/>
    <a:p>
      <a:pPr>
        <a:defRPr sz="1262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0.03225</cdr:x>
      <cdr:y>0.46275</cdr:y>
    </cdr:from>
    <cdr:to>
      <cdr:x>0.13975</cdr:x>
      <cdr:y>0.556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66019" y="2172993"/>
          <a:ext cx="886730" cy="43788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134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685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850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821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4637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3593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123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1346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327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1676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5550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1693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20" r:id="rId1"/>
    <p:sldLayoutId id="2147484721" r:id="rId2"/>
    <p:sldLayoutId id="2147484722" r:id="rId3"/>
    <p:sldLayoutId id="2147484723" r:id="rId4"/>
    <p:sldLayoutId id="2147484724" r:id="rId5"/>
    <p:sldLayoutId id="2147484725" r:id="rId6"/>
    <p:sldLayoutId id="2147484726" r:id="rId7"/>
    <p:sldLayoutId id="2147484727" r:id="rId8"/>
    <p:sldLayoutId id="2147484728" r:id="rId9"/>
    <p:sldLayoutId id="2147484729" r:id="rId10"/>
    <p:sldLayoutId id="214748473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85785" y="1434466"/>
            <a:ext cx="7682249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Бюджет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Свислочского</a:t>
            </a: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района 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2019	год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1915059"/>
              </p:ext>
            </p:extLst>
          </p:nvPr>
        </p:nvGraphicFramePr>
        <p:xfrm>
          <a:off x="251520" y="1268760"/>
          <a:ext cx="8784975" cy="5307823"/>
        </p:xfrm>
        <a:graphic>
          <a:graphicData uri="http://schemas.openxmlformats.org/drawingml/2006/table">
            <a:tbl>
              <a:tblPr/>
              <a:tblGrid>
                <a:gridCol w="51209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47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9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Наименование расходов</a:t>
                      </a:r>
                      <a:endParaRPr lang="ru-RU" sz="2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0" marR="44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Сумма</a:t>
                      </a:r>
                      <a:endParaRPr lang="ru-RU" sz="22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 тысячи</a:t>
                      </a:r>
                      <a:r>
                        <a:rPr lang="ru-RU" sz="2000" b="1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рублей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Удельный вес (%)</a:t>
                      </a:r>
                      <a:endParaRPr lang="ru-RU" sz="22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826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Субсидии по услугам ЖКХ, оказываемых населению</a:t>
                      </a: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2 135,6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77,6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65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Субсидии на возмещение расходов, связанных  с выполнением функций по предоставлению безналичных жилищных субсидий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5,0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60" marR="44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0,2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60" marR="44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4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Субсидии на льготы по услугам ЖКХ</a:t>
                      </a: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12,7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0,5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772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Субсидии на возмещение расходов, связанных с регистрацией граждан по месту жительства</a:t>
                      </a: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14,5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60" marR="44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0,5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60" marR="44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73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Благоустройство населенных пунктов</a:t>
                      </a: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284,8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10,3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05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Капитальный ремонт жилищного фонда</a:t>
                      </a: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211,6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7,7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36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Текущий ремонт жилищного фонда</a:t>
                      </a: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48,0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1,7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0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Увековечение памяти погибших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9,0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0,3</a:t>
                      </a: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22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Прочие расходы</a:t>
                      </a:r>
                      <a:endParaRPr lang="ru-RU" sz="18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32,0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1,2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53171"/>
                  </a:ext>
                </a:extLst>
              </a:tr>
              <a:tr h="4737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Всего</a:t>
                      </a:r>
                      <a:endParaRPr lang="ru-RU" sz="2400" i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2 753,2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138018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СТРУКТУРА РАСХОДОВ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ЖИЛИЩНО-КОММУНАЛЬНОГО ХОЗЯЙСТВА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2019 год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620688"/>
            <a:ext cx="8153400" cy="1008112"/>
          </a:xfrm>
        </p:spPr>
        <p:txBody>
          <a:bodyPr>
            <a:normAutofit/>
          </a:bodyPr>
          <a:lstStyle/>
          <a:p>
            <a:pPr lvl="0" algn="ctr" fontAlgn="base">
              <a:spcAft>
                <a:spcPct val="0"/>
              </a:spcAft>
            </a:pP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77354426"/>
              </p:ext>
            </p:extLst>
          </p:nvPr>
        </p:nvGraphicFramePr>
        <p:xfrm>
          <a:off x="179511" y="1484785"/>
          <a:ext cx="4176465" cy="5157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241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 err="1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Наименова-ние</a:t>
                      </a:r>
                      <a:r>
                        <a:rPr lang="ru-RU" sz="1800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aseline="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расходов</a:t>
                      </a:r>
                      <a:endParaRPr lang="ru-RU" sz="1800" baseline="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Сумма</a:t>
                      </a:r>
                      <a:endParaRPr lang="ru-RU" sz="1800" baseline="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(тысячи рублей</a:t>
                      </a:r>
                      <a:r>
                        <a:rPr lang="ru-RU" sz="1600" baseline="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600" baseline="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 </a:t>
                      </a:r>
                      <a:r>
                        <a:rPr lang="ru-RU" sz="1800" baseline="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(%) к объему районного бюджета</a:t>
                      </a:r>
                      <a:endParaRPr lang="ru-RU" sz="1800" baseline="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3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Образование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11 082,1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39,</a:t>
                      </a:r>
                      <a:r>
                        <a:rPr lang="en-US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50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Здравоохра-нение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6 936,5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24,</a:t>
                      </a:r>
                      <a:r>
                        <a:rPr lang="en-US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8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Культура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1 725,6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6,</a:t>
                      </a:r>
                      <a:r>
                        <a:rPr lang="en-US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75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Социальная политика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1 472,2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5,</a:t>
                      </a:r>
                      <a:r>
                        <a:rPr lang="en-US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69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Физическая культура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249,3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0,9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98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Средства массовой информации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82,0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0,3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77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Всего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21 547,7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76,5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9" name="Object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28675207"/>
              </p:ext>
            </p:extLst>
          </p:nvPr>
        </p:nvGraphicFramePr>
        <p:xfrm>
          <a:off x="4499992" y="1124744"/>
          <a:ext cx="4392488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611560" y="188640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СТРУКТУРА РАСХОДОВ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СОЦИАЛЬНОЙ СФЕРЫ РАЙОННОГО БЮДЖЕТА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на 201</a:t>
            </a:r>
            <a:r>
              <a:rPr lang="en-US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</a:t>
            </a: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год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413586"/>
              </p:ext>
            </p:extLst>
          </p:nvPr>
        </p:nvGraphicFramePr>
        <p:xfrm>
          <a:off x="287016" y="1484784"/>
          <a:ext cx="8856984" cy="4680519"/>
        </p:xfrm>
        <a:graphic>
          <a:graphicData uri="http://schemas.openxmlformats.org/drawingml/2006/table">
            <a:tbl>
              <a:tblPr/>
              <a:tblGrid>
                <a:gridCol w="6984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19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Наименование расходов</a:t>
                      </a:r>
                      <a:endParaRPr lang="ru-RU" sz="2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96" marR="45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Сумма</a:t>
                      </a:r>
                      <a:endParaRPr lang="ru-RU" sz="2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96" marR="45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36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Содержание учреждений социальной защиты</a:t>
                      </a:r>
                      <a:endParaRPr lang="ru-RU" sz="28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96" marR="45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1 125,9</a:t>
                      </a:r>
                      <a:endParaRPr lang="ru-RU" sz="2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96" marR="45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99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Помощь в обеспечении жильем</a:t>
                      </a:r>
                    </a:p>
                  </a:txBody>
                  <a:tcPr marL="45196" marR="45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87,8</a:t>
                      </a:r>
                      <a:endParaRPr lang="ru-RU" sz="2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96" marR="45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1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Адресная помощь</a:t>
                      </a:r>
                    </a:p>
                  </a:txBody>
                  <a:tcPr marL="45196" marR="45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164,8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96" marR="45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1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Льготное питание детей до 2 лет</a:t>
                      </a:r>
                    </a:p>
                  </a:txBody>
                  <a:tcPr marL="45196" marR="45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42,2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96" marR="45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25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Молодежная политика</a:t>
                      </a:r>
                    </a:p>
                  </a:txBody>
                  <a:tcPr marL="45196" marR="45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7,1</a:t>
                      </a:r>
                      <a:endParaRPr lang="ru-RU" sz="2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96" marR="45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63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Прочие расходы</a:t>
                      </a:r>
                    </a:p>
                  </a:txBody>
                  <a:tcPr marL="45196" marR="45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44,4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96" marR="45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98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Всего расходов</a:t>
                      </a:r>
                      <a:endParaRPr lang="ru-RU" sz="28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96" marR="45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1 472,2</a:t>
                      </a:r>
                      <a:endParaRPr lang="ru-RU" sz="2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96" marR="45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95536" y="162831"/>
            <a:ext cx="8748464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РАСХОДЫ ПО СОЦИАЛЬНОЙ ПОЛИТИКЕ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на 201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год              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			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тысячи рублей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3424810"/>
              </p:ext>
            </p:extLst>
          </p:nvPr>
        </p:nvGraphicFramePr>
        <p:xfrm>
          <a:off x="683568" y="1268760"/>
          <a:ext cx="7920880" cy="5408125"/>
        </p:xfrm>
        <a:graphic>
          <a:graphicData uri="http://schemas.openxmlformats.org/drawingml/2006/table">
            <a:tbl>
              <a:tblPr/>
              <a:tblGrid>
                <a:gridCol w="5623825">
                  <a:extLst>
                    <a:ext uri="{9D8B030D-6E8A-4147-A177-3AD203B41FA5}">
                      <a16:colId xmlns:a16="http://schemas.microsoft.com/office/drawing/2014/main" val="1897070095"/>
                    </a:ext>
                  </a:extLst>
                </a:gridCol>
                <a:gridCol w="2297055">
                  <a:extLst>
                    <a:ext uri="{9D8B030D-6E8A-4147-A177-3AD203B41FA5}">
                      <a16:colId xmlns:a16="http://schemas.microsoft.com/office/drawing/2014/main" val="1835980035"/>
                    </a:ext>
                  </a:extLst>
                </a:gridCol>
              </a:tblGrid>
              <a:tr h="12925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сельсоветов</a:t>
                      </a:r>
                      <a:endParaRPr lang="ru-RU" sz="23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3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Процент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отчислений (%)</a:t>
                      </a:r>
                      <a:endParaRPr lang="ru-RU" sz="23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758004"/>
                  </a:ext>
                </a:extLst>
              </a:tr>
              <a:tr h="57963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 smtClean="0">
                          <a:latin typeface="Times New Roman"/>
                          <a:ea typeface="Calibri"/>
                          <a:cs typeface="Times New Roman"/>
                        </a:rPr>
                        <a:t>Добровольский сельсовет</a:t>
                      </a:r>
                      <a:endParaRPr lang="ru-RU" sz="2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0,95</a:t>
                      </a: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9731028"/>
                  </a:ext>
                </a:extLst>
              </a:tr>
              <a:tr h="61260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 err="1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Незбодичский</a:t>
                      </a:r>
                      <a:r>
                        <a:rPr lang="ru-RU" sz="2300" b="1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сельсовет</a:t>
                      </a:r>
                      <a:endParaRPr lang="ru-RU" sz="23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1,10</a:t>
                      </a:r>
                      <a:endParaRPr lang="ru-RU" sz="23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8175464"/>
                  </a:ext>
                </a:extLst>
              </a:tr>
              <a:tr h="64628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 smtClean="0">
                          <a:latin typeface="Times New Roman"/>
                          <a:ea typeface="Calibri"/>
                          <a:cs typeface="Times New Roman"/>
                        </a:rPr>
                        <a:t>Новодворский сельсовет</a:t>
                      </a:r>
                      <a:endParaRPr lang="ru-RU" sz="2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1,00</a:t>
                      </a:r>
                      <a:endParaRPr lang="ru-RU" sz="23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906992"/>
                  </a:ext>
                </a:extLst>
              </a:tr>
              <a:tr h="64628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Хоневичский</a:t>
                      </a:r>
                      <a:r>
                        <a:rPr lang="ru-RU" sz="2300" b="1" dirty="0" smtClean="0">
                          <a:latin typeface="Times New Roman"/>
                          <a:ea typeface="Calibri"/>
                          <a:cs typeface="Times New Roman"/>
                        </a:rPr>
                        <a:t> сельсовет</a:t>
                      </a:r>
                      <a:endParaRPr lang="ru-RU" sz="2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0,95</a:t>
                      </a: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4864444"/>
                  </a:ext>
                </a:extLst>
              </a:tr>
              <a:tr h="64628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Вердомичский</a:t>
                      </a:r>
                      <a:r>
                        <a:rPr lang="ru-RU" sz="2300" b="1" dirty="0" smtClean="0">
                          <a:latin typeface="Times New Roman"/>
                          <a:ea typeface="Calibri"/>
                          <a:cs typeface="Times New Roman"/>
                        </a:rPr>
                        <a:t> сельсовет</a:t>
                      </a:r>
                      <a:endParaRPr lang="ru-RU" sz="2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1,20</a:t>
                      </a:r>
                      <a:endParaRPr lang="ru-RU" sz="23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859979"/>
                  </a:ext>
                </a:extLst>
              </a:tr>
              <a:tr h="5655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Порозовский</a:t>
                      </a:r>
                      <a:r>
                        <a:rPr lang="ru-RU" sz="2300" b="1" dirty="0" smtClean="0">
                          <a:latin typeface="Times New Roman"/>
                          <a:ea typeface="Calibri"/>
                          <a:cs typeface="Times New Roman"/>
                        </a:rPr>
                        <a:t> сельсовет</a:t>
                      </a:r>
                      <a:endParaRPr lang="ru-RU" sz="2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1,20</a:t>
                      </a:r>
                      <a:endParaRPr lang="ru-RU" sz="23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9182880"/>
                  </a:ext>
                </a:extLst>
              </a:tr>
              <a:tr h="41896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Свислочский</a:t>
                      </a:r>
                      <a:r>
                        <a:rPr lang="ru-RU" sz="2300" b="1" dirty="0" smtClean="0">
                          <a:latin typeface="Times New Roman"/>
                          <a:ea typeface="Calibri"/>
                          <a:cs typeface="Times New Roman"/>
                        </a:rPr>
                        <a:t> сельсовет</a:t>
                      </a:r>
                      <a:endParaRPr lang="ru-RU" sz="2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1,10</a:t>
                      </a:r>
                      <a:endParaRPr lang="ru-RU" sz="23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0725515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259632" y="188640"/>
            <a:ext cx="7200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Норматив отчислений подоходного налога в бюджеты сельсоветов на </a:t>
            </a:r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2019 год </a:t>
            </a:r>
            <a:endParaRPr lang="ru-RU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9339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8008" y="18864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ДОХОДЫ СЕЛЬСКИХ СОВЕТОВ на </a:t>
            </a: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2019 год </a:t>
            </a:r>
            <a:endParaRPr lang="ru-RU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945333"/>
              </p:ext>
            </p:extLst>
          </p:nvPr>
        </p:nvGraphicFramePr>
        <p:xfrm>
          <a:off x="395536" y="1226185"/>
          <a:ext cx="8496944" cy="5417682"/>
        </p:xfrm>
        <a:graphic>
          <a:graphicData uri="http://schemas.openxmlformats.org/drawingml/2006/table">
            <a:tbl>
              <a:tblPr/>
              <a:tblGrid>
                <a:gridCol w="6032831">
                  <a:extLst>
                    <a:ext uri="{9D8B030D-6E8A-4147-A177-3AD203B41FA5}">
                      <a16:colId xmlns:a16="http://schemas.microsoft.com/office/drawing/2014/main" val="2234945739"/>
                    </a:ext>
                  </a:extLst>
                </a:gridCol>
                <a:gridCol w="2464113">
                  <a:extLst>
                    <a:ext uri="{9D8B030D-6E8A-4147-A177-3AD203B41FA5}">
                      <a16:colId xmlns:a16="http://schemas.microsoft.com/office/drawing/2014/main" val="755917030"/>
                    </a:ext>
                  </a:extLst>
                </a:gridCol>
              </a:tblGrid>
              <a:tr h="6186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Доходы</a:t>
                      </a:r>
                      <a:r>
                        <a:rPr lang="ru-RU" sz="28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Сумма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(тысячи рублей)</a:t>
                      </a:r>
                      <a:endParaRPr lang="ru-RU" sz="23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1267447"/>
                  </a:ext>
                </a:extLst>
              </a:tr>
              <a:tr h="34964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Всего: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681,3</a:t>
                      </a:r>
                      <a:endParaRPr lang="ru-RU" sz="23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2981068"/>
                  </a:ext>
                </a:extLst>
              </a:tr>
              <a:tr h="34964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Собственные</a:t>
                      </a:r>
                      <a:r>
                        <a:rPr lang="ru-RU" sz="2400" b="1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доходы:</a:t>
                      </a:r>
                      <a:endParaRPr lang="ru-RU" sz="2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462,4</a:t>
                      </a: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7101648"/>
                  </a:ext>
                </a:extLst>
              </a:tr>
              <a:tr h="25667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Подоходный налога</a:t>
                      </a:r>
                      <a:endParaRPr lang="ru-RU" sz="23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378,8</a:t>
                      </a:r>
                      <a:endParaRPr lang="ru-RU" sz="23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6549491"/>
                  </a:ext>
                </a:extLst>
              </a:tr>
              <a:tr h="26619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 smtClean="0">
                          <a:latin typeface="Times New Roman"/>
                          <a:ea typeface="Calibri"/>
                          <a:cs typeface="Times New Roman"/>
                        </a:rPr>
                        <a:t>Налог на недвижимость</a:t>
                      </a:r>
                      <a:endParaRPr lang="ru-RU" sz="2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29,5</a:t>
                      </a:r>
                      <a:endParaRPr lang="ru-RU" sz="23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5299519"/>
                  </a:ext>
                </a:extLst>
              </a:tr>
              <a:tr h="20371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 smtClean="0">
                          <a:latin typeface="Times New Roman"/>
                          <a:ea typeface="Calibri"/>
                          <a:cs typeface="Times New Roman"/>
                        </a:rPr>
                        <a:t>Земельный налог с физических лиц</a:t>
                      </a:r>
                      <a:endParaRPr lang="ru-RU" sz="2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21,4</a:t>
                      </a: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799736"/>
                  </a:ext>
                </a:extLst>
              </a:tr>
              <a:tr h="21323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 smtClean="0">
                          <a:latin typeface="Times New Roman"/>
                          <a:ea typeface="Calibri"/>
                          <a:cs typeface="Times New Roman"/>
                        </a:rPr>
                        <a:t>Сбор с заготовителей</a:t>
                      </a:r>
                      <a:endParaRPr lang="ru-RU" sz="2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17,3</a:t>
                      </a:r>
                      <a:endParaRPr lang="ru-RU" sz="23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5074344"/>
                  </a:ext>
                </a:extLst>
              </a:tr>
              <a:tr h="22275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 smtClean="0">
                          <a:latin typeface="Times New Roman"/>
                          <a:ea typeface="Calibri"/>
                          <a:cs typeface="Times New Roman"/>
                        </a:rPr>
                        <a:t>Госпошлина</a:t>
                      </a:r>
                      <a:endParaRPr lang="ru-RU" sz="2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3,5</a:t>
                      </a:r>
                      <a:endParaRPr lang="ru-RU" sz="23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951489"/>
                  </a:ext>
                </a:extLst>
              </a:tr>
              <a:tr h="30427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 smtClean="0">
                          <a:latin typeface="Times New Roman"/>
                          <a:ea typeface="Calibri"/>
                          <a:cs typeface="Times New Roman"/>
                        </a:rPr>
                        <a:t>Аренда земли</a:t>
                      </a:r>
                      <a:endParaRPr lang="ru-RU" sz="2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2,7</a:t>
                      </a:r>
                      <a:endParaRPr lang="ru-RU" sz="23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0047806"/>
                  </a:ext>
                </a:extLst>
              </a:tr>
              <a:tr h="16978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Аренда помещений</a:t>
                      </a:r>
                      <a:endParaRPr lang="ru-RU" sz="23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5,9</a:t>
                      </a:r>
                      <a:endParaRPr lang="ru-RU" sz="23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38994"/>
                  </a:ext>
                </a:extLst>
              </a:tr>
              <a:tr h="25131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Компенсации затрат государства</a:t>
                      </a:r>
                      <a:endParaRPr lang="ru-RU" sz="23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3,3</a:t>
                      </a:r>
                      <a:endParaRPr lang="ru-RU" sz="23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9845334"/>
                  </a:ext>
                </a:extLst>
              </a:tr>
              <a:tr h="40484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500" b="1" kern="1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Безвозмездные поступления из районного бюджета</a:t>
                      </a:r>
                      <a:endParaRPr lang="ru-RU" sz="2500" b="1" kern="100" baseline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218,9</a:t>
                      </a:r>
                      <a:endParaRPr lang="ru-RU" sz="23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76819"/>
                  </a:ext>
                </a:extLst>
              </a:tr>
              <a:tr h="41896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Дотация</a:t>
                      </a:r>
                      <a:endParaRPr lang="ru-RU" sz="23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218,9</a:t>
                      </a:r>
                      <a:endParaRPr lang="ru-RU" sz="23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00703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93120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2671040"/>
              </p:ext>
            </p:extLst>
          </p:nvPr>
        </p:nvGraphicFramePr>
        <p:xfrm>
          <a:off x="215516" y="1052736"/>
          <a:ext cx="8712968" cy="5448950"/>
        </p:xfrm>
        <a:graphic>
          <a:graphicData uri="http://schemas.openxmlformats.org/drawingml/2006/table">
            <a:tbl>
              <a:tblPr/>
              <a:tblGrid>
                <a:gridCol w="540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004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</a:t>
                      </a:r>
                      <a:r>
                        <a:rPr lang="ru-RU" sz="23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расходов</a:t>
                      </a:r>
                      <a:endParaRPr lang="ru-RU" sz="23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Сумма  </a:t>
                      </a:r>
                      <a:endParaRPr lang="ru-RU" sz="23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(тыс. рублей</a:t>
                      </a:r>
                      <a:r>
                        <a:rPr lang="ru-RU" sz="23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ru-RU" sz="23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(%) к объему бюджета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сельсоветов</a:t>
                      </a:r>
                      <a:endParaRPr lang="ru-RU" sz="23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809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latin typeface="Times New Roman"/>
                          <a:ea typeface="Calibri"/>
                          <a:cs typeface="Times New Roman"/>
                        </a:rPr>
                        <a:t>Органы местного управления и самоуправления</a:t>
                      </a:r>
                      <a:endParaRPr lang="ru-RU" sz="2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en-US" sz="23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53</a:t>
                      </a:r>
                      <a:r>
                        <a:rPr lang="ru-RU" sz="23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r>
                        <a:rPr lang="en-US" sz="23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</a:t>
                      </a:r>
                      <a:r>
                        <a:rPr lang="ru-RU" sz="23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78,3</a:t>
                      </a:r>
                      <a:endParaRPr lang="ru-RU" sz="23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04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Мероприятия</a:t>
                      </a:r>
                      <a:r>
                        <a:rPr lang="ru-RU" sz="2300" b="1" baseline="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исполкома</a:t>
                      </a:r>
                      <a:endParaRPr lang="ru-RU" sz="23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</a:t>
                      </a:r>
                      <a:r>
                        <a:rPr lang="en-US" sz="2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9,0</a:t>
                      </a:r>
                      <a:endParaRPr lang="ru-RU" sz="23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1,3</a:t>
                      </a:r>
                      <a:endParaRPr lang="ru-RU" sz="23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04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latin typeface="Times New Roman"/>
                          <a:ea typeface="Calibri"/>
                          <a:cs typeface="Times New Roman"/>
                        </a:rPr>
                        <a:t>Поощрение старост</a:t>
                      </a:r>
                      <a:endParaRPr lang="ru-RU" sz="2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</a:t>
                      </a:r>
                      <a:r>
                        <a:rPr lang="en-US" sz="23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5,0</a:t>
                      </a:r>
                      <a:endParaRPr lang="ru-RU" sz="23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0,7</a:t>
                      </a:r>
                      <a:endParaRPr lang="ru-RU" sz="23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73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latin typeface="Times New Roman"/>
                          <a:ea typeface="Calibri"/>
                          <a:cs typeface="Times New Roman"/>
                        </a:rPr>
                        <a:t>Снос </a:t>
                      </a:r>
                      <a:r>
                        <a:rPr lang="ru-RU" sz="2300" b="1" dirty="0" smtClean="0">
                          <a:latin typeface="Times New Roman"/>
                          <a:ea typeface="Calibri"/>
                          <a:cs typeface="Times New Roman"/>
                        </a:rPr>
                        <a:t>ветхих и пустующих домов</a:t>
                      </a:r>
                      <a:endParaRPr lang="ru-RU" sz="2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en-US" sz="23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16,7</a:t>
                      </a:r>
                      <a:endParaRPr lang="ru-RU" sz="23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2,5</a:t>
                      </a:r>
                      <a:endParaRPr lang="ru-RU" sz="23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904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latin typeface="Times New Roman"/>
                          <a:ea typeface="Calibri"/>
                          <a:cs typeface="Times New Roman"/>
                        </a:rPr>
                        <a:t>Пункт правопорядок</a:t>
                      </a:r>
                      <a:endParaRPr lang="ru-RU" sz="2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</a:t>
                      </a:r>
                      <a:r>
                        <a:rPr lang="en-US" sz="23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0,5</a:t>
                      </a:r>
                      <a:endParaRPr lang="ru-RU" sz="23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0,1</a:t>
                      </a:r>
                      <a:endParaRPr lang="ru-RU" sz="23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904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latin typeface="Times New Roman"/>
                          <a:ea typeface="Calibri"/>
                          <a:cs typeface="Times New Roman"/>
                        </a:rPr>
                        <a:t>Уличное освещение</a:t>
                      </a:r>
                      <a:endParaRPr lang="ru-RU" sz="2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100,9</a:t>
                      </a:r>
                      <a:endParaRPr lang="ru-RU" sz="23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14,8</a:t>
                      </a:r>
                      <a:endParaRPr lang="ru-RU" sz="23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344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latin typeface="Times New Roman"/>
                          <a:ea typeface="Calibri"/>
                          <a:cs typeface="Times New Roman"/>
                        </a:rPr>
                        <a:t>Снос </a:t>
                      </a:r>
                      <a:r>
                        <a:rPr lang="ru-RU" sz="2300" b="1" dirty="0" smtClean="0">
                          <a:latin typeface="Times New Roman"/>
                          <a:ea typeface="Calibri"/>
                          <a:cs typeface="Times New Roman"/>
                        </a:rPr>
                        <a:t>деревьев, благоустройство</a:t>
                      </a:r>
                      <a:endParaRPr lang="ru-RU" sz="2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</a:t>
                      </a:r>
                      <a:r>
                        <a:rPr lang="en-US" sz="23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9,0</a:t>
                      </a:r>
                      <a:endParaRPr lang="ru-RU" sz="23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1,3</a:t>
                      </a:r>
                      <a:endParaRPr lang="ru-RU" sz="23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7809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Расходы, связанные с формированием земельных</a:t>
                      </a:r>
                      <a:r>
                        <a:rPr lang="ru-RU" sz="23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участков</a:t>
                      </a:r>
                      <a:endParaRPr lang="ru-RU" sz="23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6,6</a:t>
                      </a:r>
                      <a:endParaRPr lang="ru-RU" sz="23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1,0</a:t>
                      </a:r>
                      <a:endParaRPr lang="ru-RU" sz="23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081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Всего:</a:t>
                      </a:r>
                      <a:endParaRPr lang="ru-RU" sz="2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3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681,3</a:t>
                      </a:r>
                      <a:endParaRPr lang="ru-RU" sz="23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100,0</a:t>
                      </a:r>
                      <a:endParaRPr lang="ru-RU" sz="23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188640"/>
            <a:ext cx="9144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БЮДЖЕТЫ СЕЛЬСКИХ СОВЕТОВ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2019 год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2450153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Спасибо за внимание!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133940"/>
              </p:ext>
            </p:extLst>
          </p:nvPr>
        </p:nvGraphicFramePr>
        <p:xfrm>
          <a:off x="535752" y="1844824"/>
          <a:ext cx="8072495" cy="4711470"/>
        </p:xfrm>
        <a:graphic>
          <a:graphicData uri="http://schemas.openxmlformats.org/drawingml/2006/table">
            <a:tbl>
              <a:tblPr/>
              <a:tblGrid>
                <a:gridCol w="22480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67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97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480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721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kern="9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73" marR="40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kern="900" baseline="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900" baseline="0" dirty="0">
                          <a:latin typeface="Times New Roman"/>
                          <a:ea typeface="Calibri"/>
                          <a:cs typeface="Times New Roman"/>
                        </a:rPr>
                        <a:t>Ожидаемое исполнение за </a:t>
                      </a:r>
                      <a:r>
                        <a:rPr lang="ru-RU" sz="2400" b="1" kern="9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2018</a:t>
                      </a:r>
                      <a:r>
                        <a:rPr lang="en-US" sz="2400" b="1" kern="9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b="1" kern="900" baseline="0" dirty="0">
                          <a:latin typeface="Times New Roman"/>
                          <a:ea typeface="Calibri"/>
                          <a:cs typeface="Times New Roman"/>
                        </a:rPr>
                        <a:t>год</a:t>
                      </a:r>
                      <a:endParaRPr lang="ru-RU" sz="2400" kern="9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73" marR="40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kern="900" baseline="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900" baseline="0" dirty="0">
                          <a:latin typeface="Times New Roman"/>
                          <a:ea typeface="Calibri"/>
                          <a:cs typeface="Times New Roman"/>
                        </a:rPr>
                        <a:t>Проект </a:t>
                      </a:r>
                      <a:r>
                        <a:rPr lang="ru-RU" sz="2400" b="1" kern="9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201</a:t>
                      </a:r>
                      <a:r>
                        <a:rPr lang="en-US" sz="2400" b="1" kern="9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r>
                        <a:rPr lang="ru-RU" sz="2400" b="1" kern="9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b="1" kern="900" baseline="0" dirty="0">
                          <a:latin typeface="Times New Roman"/>
                          <a:ea typeface="Calibri"/>
                          <a:cs typeface="Times New Roman"/>
                        </a:rPr>
                        <a:t>год</a:t>
                      </a:r>
                      <a:endParaRPr lang="ru-RU" sz="2400" kern="9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73" marR="40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</a:p>
                  </a:txBody>
                  <a:tcPr marL="40473" marR="40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591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9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к </a:t>
                      </a:r>
                      <a:endParaRPr lang="ru-RU" sz="2400" kern="900" baseline="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9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ожидаемому исполнению за 2018</a:t>
                      </a:r>
                      <a:r>
                        <a:rPr lang="en-US" sz="2400" b="1" kern="9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b="1" kern="9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год</a:t>
                      </a:r>
                      <a:endParaRPr lang="ru-RU" sz="2400" kern="9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73" marR="40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ВСЕГО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73" marR="40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27 720,3</a:t>
                      </a:r>
                      <a:endParaRPr lang="ru-RU" sz="2400" b="1" i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473" marR="40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28 856,8</a:t>
                      </a:r>
                      <a:endParaRPr lang="ru-RU" sz="2400" b="1" i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473" marR="40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104,1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473" marR="40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58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районный бюджет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73" marR="40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27 093,5</a:t>
                      </a:r>
                      <a:endParaRPr lang="ru-RU" sz="24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473" marR="40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28 175,5</a:t>
                      </a:r>
                      <a:endParaRPr lang="ru-RU" sz="2400" b="1" i="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473" marR="40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104,0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473" marR="40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85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бюджеты первичного уровня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73" marR="40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626,8</a:t>
                      </a:r>
                      <a:endParaRPr lang="ru-RU" sz="24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473" marR="40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681,3</a:t>
                      </a:r>
                      <a:endParaRPr lang="ru-RU" sz="2400" b="1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473" marR="40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108,7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473" marR="40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260648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ОБЪЕМ  КОНСОЛИДИРОВАННОГО БЮДЖЕТА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СВИСЛОЧСКОГО РАЙОНА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201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год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тысячи рублей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305014"/>
              </p:ext>
            </p:extLst>
          </p:nvPr>
        </p:nvGraphicFramePr>
        <p:xfrm>
          <a:off x="428596" y="1333662"/>
          <a:ext cx="8391876" cy="4852972"/>
        </p:xfrm>
        <a:graphic>
          <a:graphicData uri="http://schemas.openxmlformats.org/drawingml/2006/table">
            <a:tbl>
              <a:tblPr/>
              <a:tblGrid>
                <a:gridCol w="51515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25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77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595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5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Доходы</a:t>
                      </a:r>
                      <a:endParaRPr lang="ru-RU" sz="25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915" marR="43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5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Проект</a:t>
                      </a:r>
                      <a:endParaRPr lang="ru-RU" sz="25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915" marR="43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Удельный вес в объеме доходов  (%)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915" marR="43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53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Собственные </a:t>
                      </a: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доходы</a:t>
                      </a:r>
                      <a:endParaRPr lang="ru-RU" sz="24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915" marR="43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10 015,7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915" marR="43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34,7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915" marR="43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06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24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том числе</a:t>
                      </a: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</a:t>
                      </a: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дотация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субвенции по развитию сельского хозяйства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18 841,1   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18 326,9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514,2</a:t>
                      </a: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65,3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73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Всего доходов: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915" marR="43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28 856,8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915" marR="43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915" marR="43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253268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СТРУКТУРА ДОХОДОВ  БЮДЖЕТА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СВИСЛОЧСКОГО РАЙОНА НА 2019 ГОД</a:t>
            </a:r>
            <a:r>
              <a:rPr kumimoji="0" lang="ru-RU" sz="2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тысячи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рублей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456044"/>
              </p:ext>
            </p:extLst>
          </p:nvPr>
        </p:nvGraphicFramePr>
        <p:xfrm>
          <a:off x="395537" y="1440706"/>
          <a:ext cx="8496944" cy="5257800"/>
        </p:xfrm>
        <a:graphic>
          <a:graphicData uri="http://schemas.openxmlformats.org/drawingml/2006/table">
            <a:tbl>
              <a:tblPr/>
              <a:tblGrid>
                <a:gridCol w="5420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61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0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364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500" b="1" dirty="0">
                          <a:latin typeface="Times New Roman"/>
                          <a:ea typeface="Calibri"/>
                          <a:cs typeface="Times New Roman"/>
                        </a:rPr>
                        <a:t>Доходы</a:t>
                      </a:r>
                      <a:endParaRPr lang="ru-RU" sz="2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98" marR="43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Проект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98" marR="43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Удельный вес в объеме собственных доходов (%)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Налоговые доходы, всего</a:t>
                      </a:r>
                      <a:endParaRPr lang="ru-RU" sz="24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9 011,4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90,0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9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из них: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4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подоходный налог с физических лиц </a:t>
                      </a: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(100</a:t>
                      </a: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%)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5 050,3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50,4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4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налог на прибыль (80%)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105,0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1,1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01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</a:t>
                      </a: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налоги </a:t>
                      </a: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 </a:t>
                      </a: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собственность     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1 264,0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12,6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91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налог на добавленную стоимость (0,</a:t>
                      </a:r>
                      <a:r>
                        <a:rPr lang="en-US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37%)   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1 709,3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17,1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93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другие налоги от выручки от реализации товаров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882,8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8,8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59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Неналоговые доходы – всего</a:t>
                      </a:r>
                      <a:endParaRPr lang="ru-RU" sz="24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1 004,3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10,0</a:t>
                      </a: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11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Всего доходов: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10 015,7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321757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СТРУКТУРА  БЮДЖЕТА РАЙОНА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СОБСТВЕННЫМ ДОХОДАМ НА 2019 год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тысячи рублей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2929765"/>
              </p:ext>
            </p:extLst>
          </p:nvPr>
        </p:nvGraphicFramePr>
        <p:xfrm>
          <a:off x="467544" y="1556792"/>
          <a:ext cx="8424935" cy="5001339"/>
        </p:xfrm>
        <a:graphic>
          <a:graphicData uri="http://schemas.openxmlformats.org/drawingml/2006/table">
            <a:tbl>
              <a:tblPr/>
              <a:tblGrid>
                <a:gridCol w="46863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5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27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201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расходов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84" marR="463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(тысячи рублей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84" marR="463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Удельный вес (%)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84" marR="463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0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 </a:t>
                      </a:r>
                      <a:endParaRPr lang="ru-RU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84" marR="463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28 856,8</a:t>
                      </a:r>
                      <a:endParaRPr lang="ru-RU" sz="2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384" marR="463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100,0</a:t>
                      </a:r>
                      <a:endParaRPr lang="ru-RU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84" marR="463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99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 первоочередных </a:t>
                      </a:r>
                      <a:r>
                        <a:rPr lang="ru-RU" sz="22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расходов:</a:t>
                      </a:r>
                      <a:endParaRPr lang="ru-RU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84" marR="463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25 520,4</a:t>
                      </a:r>
                      <a:endParaRPr lang="ru-RU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84" marR="463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88,4 </a:t>
                      </a:r>
                      <a:endParaRPr lang="ru-RU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84" marR="463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00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/>
                          <a:ea typeface="Times New Roman"/>
                          <a:cs typeface="Times New Roman"/>
                        </a:rPr>
                        <a:t>Заработная плата с начислениями</a:t>
                      </a:r>
                      <a:endParaRPr lang="ru-RU" sz="2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84" marR="463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2200" b="1" dirty="0" smtClean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r>
                        <a:rPr lang="en-US" sz="2200" b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200" b="1" dirty="0" smtClean="0">
                          <a:latin typeface="Times New Roman"/>
                          <a:ea typeface="Calibri"/>
                          <a:cs typeface="Times New Roman"/>
                        </a:rPr>
                        <a:t>715,4</a:t>
                      </a:r>
                      <a:endParaRPr lang="ru-RU" sz="2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84" marR="463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69,4</a:t>
                      </a:r>
                      <a:endParaRPr lang="ru-RU" sz="2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84" marR="463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4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/>
                          <a:ea typeface="Times New Roman"/>
                          <a:cs typeface="Times New Roman"/>
                        </a:rPr>
                        <a:t>Лекарственные средства</a:t>
                      </a:r>
                      <a:endParaRPr lang="ru-RU" sz="2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84" marR="463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latin typeface="Times New Roman"/>
                          <a:ea typeface="Calibri"/>
                          <a:cs typeface="Times New Roman"/>
                        </a:rPr>
                        <a:t>    476,0</a:t>
                      </a:r>
                      <a:endParaRPr lang="ru-RU" sz="2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84" marR="463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1,8</a:t>
                      </a:r>
                      <a:endParaRPr lang="ru-RU" sz="2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84" marR="463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8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/>
                          <a:ea typeface="Times New Roman"/>
                          <a:cs typeface="Times New Roman"/>
                        </a:rPr>
                        <a:t>Продукты питания</a:t>
                      </a:r>
                      <a:endParaRPr lang="ru-RU" sz="2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84" marR="463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latin typeface="Times New Roman"/>
                          <a:ea typeface="Calibri"/>
                          <a:cs typeface="Times New Roman"/>
                        </a:rPr>
                        <a:t>     674,4</a:t>
                      </a:r>
                      <a:endParaRPr lang="ru-RU" sz="2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84" marR="463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2,6</a:t>
                      </a:r>
                      <a:endParaRPr lang="ru-RU" sz="2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84" marR="463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53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/>
                          <a:ea typeface="Times New Roman"/>
                          <a:cs typeface="Times New Roman"/>
                        </a:rPr>
                        <a:t>Коммунальные услуги</a:t>
                      </a:r>
                      <a:endParaRPr lang="ru-RU" sz="2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84" marR="463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latin typeface="Times New Roman"/>
                          <a:ea typeface="Calibri"/>
                          <a:cs typeface="Times New Roman"/>
                        </a:rPr>
                        <a:t>  3 122,4</a:t>
                      </a:r>
                      <a:endParaRPr lang="ru-RU" sz="2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84" marR="463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 12,2</a:t>
                      </a:r>
                      <a:endParaRPr lang="ru-RU" sz="2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84" marR="463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8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/>
                          <a:ea typeface="Times New Roman"/>
                          <a:cs typeface="Times New Roman"/>
                        </a:rPr>
                        <a:t>Субсидии</a:t>
                      </a:r>
                      <a:endParaRPr lang="ru-RU" sz="2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84" marR="463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latin typeface="Times New Roman"/>
                          <a:ea typeface="Calibri"/>
                          <a:cs typeface="Times New Roman"/>
                        </a:rPr>
                        <a:t>  2 564,5</a:t>
                      </a:r>
                      <a:endParaRPr lang="ru-RU" sz="2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84" marR="463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 10,0</a:t>
                      </a:r>
                      <a:endParaRPr lang="ru-RU" sz="2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84" marR="463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89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/>
                          <a:ea typeface="Times New Roman"/>
                          <a:cs typeface="Times New Roman"/>
                        </a:rPr>
                        <a:t>Трансферты </a:t>
                      </a:r>
                      <a:r>
                        <a:rPr lang="ru-RU" sz="2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населению</a:t>
                      </a:r>
                      <a:endParaRPr lang="ru-RU" sz="2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84" marR="463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latin typeface="Times New Roman"/>
                          <a:ea typeface="Calibri"/>
                          <a:cs typeface="Times New Roman"/>
                        </a:rPr>
                        <a:t>    967,8</a:t>
                      </a:r>
                      <a:endParaRPr lang="ru-RU" sz="2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84" marR="463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 3,8</a:t>
                      </a:r>
                      <a:endParaRPr lang="ru-RU" sz="2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84" marR="463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00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Непервоочередные</a:t>
                      </a:r>
                      <a:r>
                        <a:rPr lang="ru-RU" sz="2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расходы</a:t>
                      </a:r>
                      <a:endParaRPr lang="ru-RU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84" marR="463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3 336,4</a:t>
                      </a:r>
                      <a:endParaRPr lang="ru-RU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84" marR="463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11,6</a:t>
                      </a:r>
                      <a:endParaRPr lang="ru-RU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84" marR="463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350548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ОБЪЕМ ПЕРВООЧЕРЕДНЫХ РАСХОДОВ, ЗАПЛАНИРОВАННЫХ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ФОРМИРОВАНИИ БЮДЖЕТА НА 201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ГОД  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5723452"/>
              </p:ext>
            </p:extLst>
          </p:nvPr>
        </p:nvGraphicFramePr>
        <p:xfrm>
          <a:off x="642910" y="1652772"/>
          <a:ext cx="8072495" cy="4694336"/>
        </p:xfrm>
        <a:graphic>
          <a:graphicData uri="http://schemas.openxmlformats.org/drawingml/2006/table">
            <a:tbl>
              <a:tblPr/>
              <a:tblGrid>
                <a:gridCol w="22480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67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97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480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881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kern="9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73" marR="40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kern="900" baseline="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900" baseline="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Ожидаемое исполнение за </a:t>
                      </a:r>
                      <a:r>
                        <a:rPr lang="ru-RU" sz="2400" b="1" kern="900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2018</a:t>
                      </a:r>
                      <a:r>
                        <a:rPr lang="en-US" sz="2400" b="1" kern="900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b="1" kern="900" baseline="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год</a:t>
                      </a:r>
                      <a:endParaRPr lang="ru-RU" sz="2400" kern="900" baseline="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73" marR="40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kern="900" baseline="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900" baseline="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Проект </a:t>
                      </a:r>
                      <a:r>
                        <a:rPr lang="ru-RU" sz="2400" b="1" kern="900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2019 года</a:t>
                      </a:r>
                      <a:endParaRPr lang="ru-RU" sz="2400" kern="900" baseline="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73" marR="40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 (%) к объему бюджета района</a:t>
                      </a:r>
                      <a:endParaRPr lang="ru-RU" sz="2400" b="1" baseline="0" dirty="0" smtClean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73" marR="40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64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районный бюджет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73" marR="40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27</a:t>
                      </a:r>
                      <a:r>
                        <a:rPr lang="ru-RU" sz="2800" b="1" i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093,5</a:t>
                      </a:r>
                      <a:endParaRPr lang="ru-RU" sz="28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473" marR="40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28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175,5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473" marR="40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97,6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473" marR="40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52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бюджеты первичного уровня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73" marR="40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sz="2800" b="1" i="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626,8</a:t>
                      </a:r>
                      <a:endParaRPr lang="ru-RU" sz="2800" i="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473" marR="40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681,3</a:t>
                      </a:r>
                      <a:endParaRPr lang="ru-RU" sz="2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473" marR="40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2,4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473" marR="40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31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ВСЕГО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73" marR="40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i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27 </a:t>
                      </a:r>
                      <a:r>
                        <a:rPr lang="ru-RU" sz="2800" b="1" i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720,3</a:t>
                      </a:r>
                      <a:endParaRPr lang="ru-RU" sz="2800" b="1" i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473" marR="40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28</a:t>
                      </a:r>
                      <a:r>
                        <a:rPr lang="en-US" sz="2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856,8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473" marR="40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100,0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473" marR="40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79512" y="266182"/>
            <a:ext cx="871195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СТРУКТУРА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КОНСОЛИДИРОВАННОГО БЮДЖЕТА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СВИСЛОЧСКОГО РАЙОНА  на 2019 год      </a:t>
            </a: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тысячи рублей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168219"/>
              </p:ext>
            </p:extLst>
          </p:nvPr>
        </p:nvGraphicFramePr>
        <p:xfrm>
          <a:off x="143508" y="1124744"/>
          <a:ext cx="8856984" cy="5591726"/>
        </p:xfrm>
        <a:graphic>
          <a:graphicData uri="http://schemas.openxmlformats.org/drawingml/2006/table">
            <a:tbl>
              <a:tblPr/>
              <a:tblGrid>
                <a:gridCol w="6642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4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57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Наименование расходов</a:t>
                      </a:r>
                      <a:endParaRPr lang="ru-RU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15" marR="43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сумма</a:t>
                      </a:r>
                      <a:endParaRPr lang="ru-RU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(тысячи </a:t>
                      </a: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рублей)</a:t>
                      </a:r>
                      <a:endParaRPr lang="ru-RU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4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Органы местного управления и самоуправления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2 133,1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4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Межбюджетные</a:t>
                      </a:r>
                      <a:r>
                        <a:rPr lang="ru-RU" sz="2000" b="1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трансферты сельским бюджетам</a:t>
                      </a:r>
                      <a:endParaRPr lang="ru-RU" sz="2000" b="1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218,9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708072"/>
                  </a:ext>
                </a:extLst>
              </a:tr>
              <a:tr h="3934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Государственные архивы</a:t>
                      </a:r>
                      <a:endParaRPr lang="ru-RU" sz="2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8,9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4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Резервные фонды </a:t>
                      </a:r>
                      <a:endParaRPr lang="ru-RU" sz="2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79,3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4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Иные общегосударственные вопросы</a:t>
                      </a: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,  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числе:</a:t>
                      </a:r>
                      <a:endParaRPr lang="ru-RU" sz="2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45,5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4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23875" algn="l"/>
                          <a:tab pos="638175" algn="l"/>
                        </a:tabLst>
                      </a:pPr>
                      <a:r>
                        <a:rPr lang="ru-RU" sz="2000" b="1" i="1" dirty="0">
                          <a:latin typeface="Times New Roman"/>
                          <a:ea typeface="Times New Roman"/>
                          <a:cs typeface="Times New Roman"/>
                        </a:rPr>
                        <a:t>        мероприятия райисполкома</a:t>
                      </a:r>
                      <a:endParaRPr lang="ru-RU" sz="2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8,0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54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Times New Roman"/>
                          <a:ea typeface="Times New Roman"/>
                          <a:cs typeface="Times New Roman"/>
                        </a:rPr>
                        <a:t>        содержание централизованной бухгалтерии,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i="1" dirty="0">
                          <a:latin typeface="Times New Roman"/>
                          <a:ea typeface="Times New Roman"/>
                          <a:cs typeface="Times New Roman"/>
                        </a:rPr>
                        <a:t>обслуживающей </a:t>
                      </a:r>
                      <a:r>
                        <a:rPr lang="ru-RU" sz="2000" b="1" i="1" dirty="0" err="1">
                          <a:latin typeface="Times New Roman"/>
                          <a:ea typeface="Times New Roman"/>
                          <a:cs typeface="Times New Roman"/>
                        </a:rPr>
                        <a:t>сельисполкомы</a:t>
                      </a:r>
                      <a:endParaRPr lang="ru-RU" sz="2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29,</a:t>
                      </a:r>
                      <a:r>
                        <a:rPr lang="en-US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27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Times New Roman"/>
                          <a:ea typeface="Times New Roman"/>
                          <a:cs typeface="Times New Roman"/>
                        </a:rPr>
                        <a:t>        возмещение расходов услуг адвокатов</a:t>
                      </a:r>
                      <a:endParaRPr lang="ru-RU" sz="2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5,0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27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Times New Roman"/>
                          <a:ea typeface="Times New Roman"/>
                          <a:cs typeface="Times New Roman"/>
                        </a:rPr>
                        <a:t>        поддержка и развитие инфраструктуры границы</a:t>
                      </a:r>
                      <a:endParaRPr lang="ru-RU" sz="2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2,2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82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28625" algn="l"/>
                          <a:tab pos="523875" algn="l"/>
                        </a:tabLst>
                      </a:pPr>
                      <a:r>
                        <a:rPr lang="ru-RU" sz="20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прочие</a:t>
                      </a:r>
                      <a:endParaRPr lang="ru-RU" sz="20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i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0,4</a:t>
                      </a:r>
                      <a:endParaRPr lang="ru-RU" sz="2400" b="1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823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28625" algn="l"/>
                          <a:tab pos="523875" algn="l"/>
                        </a:tabLst>
                      </a:pPr>
                      <a:r>
                        <a:rPr lang="ru-RU" sz="2000" b="1" i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</a:t>
                      </a:r>
                      <a:endParaRPr lang="ru-RU" sz="2000" b="1" i="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i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</a:t>
                      </a:r>
                      <a:r>
                        <a:rPr lang="ru-RU" sz="2400" b="1" i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485,8</a:t>
                      </a:r>
                      <a:endParaRPr lang="ru-RU" sz="2400" b="1" i="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208038"/>
            <a:ext cx="9144000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8625" algn="l"/>
                <a:tab pos="523875" algn="l"/>
              </a:tabLst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ОБЩЕГОСУДАРСТВЕННАЯ ДЕЯТЕЛЬНОСТЬ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8625" algn="l"/>
                <a:tab pos="523875" algn="l"/>
              </a:tabLst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РАЙОННОГО БЮДЖЕТА на 201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год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8625" algn="l"/>
                <a:tab pos="52387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8595787"/>
              </p:ext>
            </p:extLst>
          </p:nvPr>
        </p:nvGraphicFramePr>
        <p:xfrm>
          <a:off x="179512" y="1628800"/>
          <a:ext cx="8568952" cy="4764687"/>
        </p:xfrm>
        <a:graphic>
          <a:graphicData uri="http://schemas.openxmlformats.org/drawingml/2006/table">
            <a:tbl>
              <a:tblPr/>
              <a:tblGrid>
                <a:gridCol w="3384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3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19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22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36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Сумма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(тысячи рублей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(%) к объему районного бюджета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Бюджет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2018 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года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Сельское хозяйство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1004,3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3,5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928,3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25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Топливо и энергетика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339,9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1,2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377,3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Транспорт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88,9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0,3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84,7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Туризм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3,0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3,0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Промышленность, строительство и архитектура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29,1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0,1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45,0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09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Всего</a:t>
                      </a:r>
                      <a:endParaRPr lang="ru-RU" sz="2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1465,2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5,1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1438,3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614635"/>
            <a:ext cx="9144000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РАСХОДЫ НАЦИОНАЛЬНОЙ ЭКОНОМИКИ 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РАЙОННОГО БЮДЖЕТА НА 2019 ГОД	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3445010"/>
              </p:ext>
            </p:extLst>
          </p:nvPr>
        </p:nvGraphicFramePr>
        <p:xfrm>
          <a:off x="107504" y="1628800"/>
          <a:ext cx="8928993" cy="5121659"/>
        </p:xfrm>
        <a:graphic>
          <a:graphicData uri="http://schemas.openxmlformats.org/drawingml/2006/table">
            <a:tbl>
              <a:tblPr/>
              <a:tblGrid>
                <a:gridCol w="5256584">
                  <a:extLst>
                    <a:ext uri="{9D8B030D-6E8A-4147-A177-3AD203B41FA5}">
                      <a16:colId xmlns:a16="http://schemas.microsoft.com/office/drawing/2014/main" val="4238088719"/>
                    </a:ext>
                  </a:extLst>
                </a:gridCol>
                <a:gridCol w="1741883">
                  <a:extLst>
                    <a:ext uri="{9D8B030D-6E8A-4147-A177-3AD203B41FA5}">
                      <a16:colId xmlns:a16="http://schemas.microsoft.com/office/drawing/2014/main" val="1655041226"/>
                    </a:ext>
                  </a:extLst>
                </a:gridCol>
                <a:gridCol w="1930526">
                  <a:extLst>
                    <a:ext uri="{9D8B030D-6E8A-4147-A177-3AD203B41FA5}">
                      <a16:colId xmlns:a16="http://schemas.microsoft.com/office/drawing/2014/main" val="2108894568"/>
                    </a:ext>
                  </a:extLst>
                </a:gridCol>
              </a:tblGrid>
              <a:tr h="15761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26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Сумма</a:t>
                      </a:r>
                      <a:endParaRPr lang="ru-RU" sz="24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(тысячи рублей</a:t>
                      </a: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ru-RU" sz="24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Ожидаемое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исполнение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2018 года</a:t>
                      </a:r>
                      <a:endParaRPr lang="ru-RU" sz="24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0663099"/>
                  </a:ext>
                </a:extLst>
              </a:tr>
              <a:tr h="3387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Рекультивация</a:t>
                      </a:r>
                      <a:r>
                        <a:rPr lang="ru-RU" sz="2000" b="1" baseline="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мини-полигонов</a:t>
                      </a:r>
                      <a:endParaRPr lang="ru-RU" sz="20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60,0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25,9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4404551"/>
                  </a:ext>
                </a:extLst>
              </a:tr>
              <a:tr h="976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Регулирование распространения численности инвазивных видов дикорастущих растений</a:t>
                      </a:r>
                      <a:endParaRPr lang="ru-RU" sz="20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45,0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1,0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195938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Разработка проектов </a:t>
                      </a:r>
                      <a:r>
                        <a:rPr lang="ru-RU" sz="2000" b="1" dirty="0" err="1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водоохранных</a:t>
                      </a:r>
                      <a:r>
                        <a:rPr lang="ru-RU" sz="2000" b="1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зон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 прибрежных полос</a:t>
                      </a:r>
                      <a:endParaRPr lang="ru-RU" sz="20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25,0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8651130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Мероприятия, направленные на борьбу с инвазивными видами дикорастущих растений на территории заказников</a:t>
                      </a:r>
                      <a:endParaRPr lang="ru-RU" sz="20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5,0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5,0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701783"/>
                  </a:ext>
                </a:extLst>
              </a:tr>
              <a:tr h="4051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Всего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135,0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31,9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7267856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483768" y="332656"/>
            <a:ext cx="4572000" cy="115416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3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РАСХОДЫ </a:t>
            </a:r>
            <a:r>
              <a:rPr lang="ru-RU" sz="23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ОХРАНЕ ОКРУЖАЮЩЕЙ СРЕДЫ</a:t>
            </a:r>
            <a:endParaRPr lang="en-US" sz="2300" b="1" dirty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3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</a:t>
            </a:r>
            <a:r>
              <a:rPr lang="ru-RU" sz="23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2019 ГОД</a:t>
            </a:r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val="15902126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1788</TotalTime>
  <Words>886</Words>
  <Application>Microsoft Office PowerPoint</Application>
  <PresentationFormat>Экран (4:3)</PresentationFormat>
  <Paragraphs>392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Фальковская Татьяна</dc:creator>
  <cp:lastModifiedBy>Веремчук Светлана</cp:lastModifiedBy>
  <cp:revision>386</cp:revision>
  <cp:lastPrinted>2018-12-27T13:43:47Z</cp:lastPrinted>
  <dcterms:created xsi:type="dcterms:W3CDTF">2015-12-23T06:58:36Z</dcterms:created>
  <dcterms:modified xsi:type="dcterms:W3CDTF">2019-03-27T12:58:30Z</dcterms:modified>
</cp:coreProperties>
</file>