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6" r:id="rId1"/>
  </p:sldMasterIdLst>
  <p:notesMasterIdLst>
    <p:notesMasterId r:id="rId17"/>
  </p:notesMasterIdLst>
  <p:sldIdLst>
    <p:sldId id="268" r:id="rId2"/>
    <p:sldId id="257" r:id="rId3"/>
    <p:sldId id="258" r:id="rId4"/>
    <p:sldId id="279" r:id="rId5"/>
    <p:sldId id="272" r:id="rId6"/>
    <p:sldId id="275" r:id="rId7"/>
    <p:sldId id="271" r:id="rId8"/>
    <p:sldId id="260" r:id="rId9"/>
    <p:sldId id="270" r:id="rId10"/>
    <p:sldId id="262" r:id="rId11"/>
    <p:sldId id="280" r:id="rId12"/>
    <p:sldId id="264" r:id="rId13"/>
    <p:sldId id="265" r:id="rId14"/>
    <p:sldId id="266" r:id="rId15"/>
    <p:sldId id="276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06" autoAdjust="0"/>
  </p:normalViewPr>
  <p:slideViewPr>
    <p:cSldViewPr snapToGrid="0">
      <p:cViewPr varScale="1">
        <p:scale>
          <a:sx n="75" d="100"/>
          <a:sy n="75" d="100"/>
        </p:scale>
        <p:origin x="69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31754213102136"/>
          <c:y val="7.3465268647235432E-2"/>
          <c:w val="0.72831388497817184"/>
          <c:h val="0.6034681151918581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9999FF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plosion val="2"/>
            <c:extLst>
              <c:ext xmlns:c16="http://schemas.microsoft.com/office/drawing/2014/chart" uri="{C3380CC4-5D6E-409C-BE32-E72D297353CC}">
                <c16:uniqueId val="{00000005-6908-4A63-864F-C28EA009618F}"/>
              </c:ext>
            </c:extLst>
          </c:dPt>
          <c:dPt>
            <c:idx val="1"/>
            <c:bubble3D val="0"/>
            <c:spPr>
              <a:solidFill>
                <a:srgbClr val="0066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6908-4A63-864F-C28EA009618F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6908-4A63-864F-C28EA009618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6908-4A63-864F-C28EA009618F}"/>
              </c:ext>
            </c:extLst>
          </c:dPt>
          <c:dPt>
            <c:idx val="4"/>
            <c:bubble3D val="0"/>
            <c:spPr>
              <a:solidFill>
                <a:srgbClr val="800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6908-4A63-864F-C28EA009618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6908-4A63-864F-C28EA009618F}"/>
              </c:ext>
            </c:extLst>
          </c:dPt>
          <c:dLbls>
            <c:dLbl>
              <c:idx val="0"/>
              <c:layout>
                <c:manualLayout>
                  <c:x val="1.3336405244589249E-3"/>
                  <c:y val="-2.2532168235068189E-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37,9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08-4A63-864F-C28EA009618F}"/>
                </c:ext>
              </c:extLst>
            </c:dLbl>
            <c:dLbl>
              <c:idx val="1"/>
              <c:layout>
                <c:manualLayout>
                  <c:x val="2.9342118231863876E-2"/>
                  <c:y val="5.4340680444963201E-3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1,0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26643459000002"/>
                      <c:h val="6.47163212243872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908-4A63-864F-C28EA009618F}"/>
                </c:ext>
              </c:extLst>
            </c:dLbl>
            <c:dLbl>
              <c:idx val="2"/>
              <c:layout>
                <c:manualLayout>
                  <c:x val="-0.14304368751720944"/>
                  <c:y val="-8.6671418652405866E-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7,2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32686732348837"/>
                      <c:h val="0.104948405253283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908-4A63-864F-C28EA009618F}"/>
                </c:ext>
              </c:extLst>
            </c:dLbl>
            <c:dLbl>
              <c:idx val="3"/>
              <c:layout>
                <c:manualLayout>
                  <c:x val="-0.18015437496806028"/>
                  <c:y val="-0.11032670517498633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0,4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04317006671391"/>
                      <c:h val="0.128037146740334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6908-4A63-864F-C28EA009618F}"/>
                </c:ext>
              </c:extLst>
            </c:dLbl>
            <c:dLbl>
              <c:idx val="4"/>
              <c:layout>
                <c:manualLayout>
                  <c:x val="2.0158268382511443E-2"/>
                  <c:y val="-0.103434910106218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46,8 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06175914011628"/>
                      <c:h val="7.17519685039370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908-4A63-864F-C28EA009618F}"/>
                </c:ext>
              </c:extLst>
            </c:dLbl>
            <c:dLbl>
              <c:idx val="5"/>
              <c:layout>
                <c:manualLayout>
                  <c:x val="3.9439834553902028E-2"/>
                  <c:y val="-2.090196628798511E-3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>
                        <a:latin typeface="Times New Roman" pitchFamily="18" charset="0"/>
                        <a:cs typeface="Times New Roman" pitchFamily="18" charset="0"/>
                      </a:rPr>
                      <a:t>6,7 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08-4A63-864F-C28EA009618F}"/>
                </c:ext>
              </c:extLst>
            </c:dLbl>
            <c:numFmt formatCode="0%" sourceLinked="0"/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37.9</c:v>
                </c:pt>
                <c:pt idx="1">
                  <c:v>1</c:v>
                </c:pt>
                <c:pt idx="2">
                  <c:v>7.2</c:v>
                </c:pt>
                <c:pt idx="3">
                  <c:v>0.4</c:v>
                </c:pt>
                <c:pt idx="4">
                  <c:v>46.8</c:v>
                </c:pt>
                <c:pt idx="5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908-4A63-864F-C28EA009618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6908-4A63-864F-C28EA009618F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6908-4A63-864F-C28EA009618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6908-4A63-864F-C28EA009618F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6908-4A63-864F-C28EA009618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6908-4A63-864F-C28EA009618F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C-6908-4A63-864F-C28EA009618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6908-4A63-864F-C28EA009618F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6908-4A63-864F-C28EA009618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6908-4A63-864F-C28EA009618F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6908-4A63-864F-C28EA009618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6908-4A63-864F-C28EA009618F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2-6908-4A63-864F-C28EA009618F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rgbClr val="CCFFFF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6908-4A63-864F-C28EA009618F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6908-4A63-864F-C28EA009618F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6908-4A63-864F-C28EA009618F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6908-4A63-864F-C28EA009618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6908-4A63-864F-C28EA009618F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8-6908-4A63-864F-C28EA009618F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rgbClr val="660066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9-6908-4A63-864F-C28EA009618F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A-6908-4A63-864F-C28EA009618F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B-6908-4A63-864F-C28EA009618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C-6908-4A63-864F-C28EA009618F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D-6908-4A63-864F-C28EA009618F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E-6908-4A63-864F-C28EA009618F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</c:strCache>
            </c:strRef>
          </c:tx>
          <c:spPr>
            <a:solidFill>
              <a:srgbClr val="FF8080"/>
            </a:solidFill>
            <a:ln w="737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9999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F-6908-4A63-864F-C28EA009618F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0-6908-4A63-864F-C28EA009618F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1-6908-4A63-864F-C28EA009618F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2-6908-4A63-864F-C28EA009618F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737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3-6908-4A63-864F-C28EA009618F}"/>
              </c:ext>
            </c:extLst>
          </c:dPt>
          <c:dLbls>
            <c:spPr>
              <a:noFill/>
              <a:ln w="14739">
                <a:noFill/>
              </a:ln>
            </c:spPr>
            <c:txPr>
              <a:bodyPr/>
              <a:lstStyle/>
              <a:p>
                <a:pPr>
                  <a:defRPr sz="1509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Здравоохрание</c:v>
                </c:pt>
                <c:pt idx="1">
                  <c:v>Физическая культура</c:v>
                </c:pt>
                <c:pt idx="2">
                  <c:v>Культура</c:v>
                </c:pt>
                <c:pt idx="3">
                  <c:v>Средства массовой информации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4-6908-4A63-864F-C28EA00961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chemeClr val="bg1"/>
        </a:solidFill>
        <a:ln w="7370">
          <a:solidFill>
            <a:srgbClr val="FFFFFF"/>
          </a:solidFill>
          <a:prstDash val="solid"/>
        </a:ln>
      </c:spPr>
    </c:plotArea>
    <c:legend>
      <c:legendPos val="b"/>
      <c:legendEntry>
        <c:idx val="0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72680803208698352"/>
          <c:w val="0.76328980878845443"/>
          <c:h val="0.27319196791301648"/>
        </c:manualLayout>
      </c:layout>
      <c:overlay val="0"/>
      <c:spPr>
        <a:solidFill>
          <a:srgbClr val="FFFFFF"/>
        </a:solidFill>
        <a:ln w="0">
          <a:solidFill>
            <a:schemeClr val="bg1"/>
          </a:solidFill>
          <a:prstDash val="solid"/>
        </a:ln>
      </c:spPr>
      <c:txPr>
        <a:bodyPr/>
        <a:lstStyle/>
        <a:p>
          <a:pPr>
            <a:defRPr sz="9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chemeClr val="bg1"/>
    </a:solidFill>
    <a:ln w="1842">
      <a:solidFill>
        <a:schemeClr val="bg1"/>
      </a:solidFill>
      <a:prstDash val="solid"/>
    </a:ln>
  </c:spPr>
  <c:txPr>
    <a:bodyPr/>
    <a:lstStyle/>
    <a:p>
      <a:pPr>
        <a:defRPr sz="1262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0.03225</cdr:x>
      <cdr:y>0.46275</cdr:y>
    </cdr:from>
    <cdr:to>
      <cdr:x>0.13975</cdr:x>
      <cdr:y>0.556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6019" y="2172993"/>
          <a:ext cx="886730" cy="4378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58613-4F9C-477F-AC8F-EBF8D76C95A6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89176-3CA7-4E61-A516-195D607C0B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552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31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381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928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17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065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89176-3CA7-4E61-A516-195D607C0B62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495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55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92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66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87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07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72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22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3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76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11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4C8E-8FA5-473F-8860-A1F125A32704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2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4C8E-8FA5-473F-8860-A1F125A32704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9D069-4665-41B5-BDE4-4070510F1D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26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endParaRPr lang="ru-RU" sz="6000" b="1" i="1" dirty="0"/>
          </a:p>
          <a:p>
            <a:pPr marL="0" indent="0" algn="ctr">
              <a:buNone/>
            </a:pPr>
            <a:r>
              <a:rPr lang="en-US" sz="6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</a:t>
            </a:r>
            <a:r>
              <a:rPr lang="ru-RU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бюджета </a:t>
            </a:r>
            <a:endParaRPr lang="ru-RU" sz="6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Свислочского района </a:t>
            </a:r>
            <a:endParaRPr lang="ru-RU" sz="6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</a:t>
            </a:r>
            <a:r>
              <a:rPr lang="en-US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год и задачах по исполнению бюджета</a:t>
            </a:r>
          </a:p>
          <a:p>
            <a:pPr marL="0" indent="0" algn="ctr">
              <a:buNone/>
            </a:pPr>
            <a:r>
              <a:rPr lang="ru-RU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202</a:t>
            </a:r>
            <a:r>
              <a:rPr lang="en-US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6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6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87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026" y="386914"/>
            <a:ext cx="10515600" cy="1117600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ОБЪЕМ  ПЕРВООЧЕРЕДНЫХ  РАСХОДОВ, </a:t>
            </a:r>
            <a:b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ОСВОЕННЫХ  ПРИ ИСПОЛНЕНИИ  </a:t>
            </a:r>
            <a:b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БЮДЖЕТА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246476"/>
              </p:ext>
            </p:extLst>
          </p:nvPr>
        </p:nvGraphicFramePr>
        <p:xfrm>
          <a:off x="521772" y="1765300"/>
          <a:ext cx="11156108" cy="4932610"/>
        </p:xfrm>
        <a:graphic>
          <a:graphicData uri="http://schemas.openxmlformats.org/drawingml/2006/table">
            <a:tbl>
              <a:tblPr firstRow="1" firstCol="1" bandRow="1"/>
              <a:tblGrid>
                <a:gridCol w="751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5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06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Сумма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8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с начислениями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22 573,6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8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Лекарственные средства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525,1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7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Продукты питания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693,2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7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Коммунальные услуги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3 265,9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3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2 633,0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3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Трансферты населению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1 057,4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7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первоочередных расходов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30 748,2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(9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4 %)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06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и расходы по укреплению материально-технической</a:t>
                      </a: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базы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2 186,3 (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6,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%)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7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32 934,5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571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87277" y="706740"/>
            <a:ext cx="93973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КРЕДИТОРСКАЯ ЗАДОЛЖЕННОСТЬ </a:t>
            </a:r>
          </a:p>
          <a:p>
            <a:pPr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БЮДЖЕТУ   РАЙОНА на 1 января 2021 г.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236316"/>
              </p:ext>
            </p:extLst>
          </p:nvPr>
        </p:nvGraphicFramePr>
        <p:xfrm>
          <a:off x="1243070" y="2145119"/>
          <a:ext cx="9705860" cy="4006141"/>
        </p:xfrm>
        <a:graphic>
          <a:graphicData uri="http://schemas.openxmlformats.org/drawingml/2006/table">
            <a:tbl>
              <a:tblPr firstRow="1" firstCol="1" bandRow="1"/>
              <a:tblGrid>
                <a:gridCol w="6676221">
                  <a:extLst>
                    <a:ext uri="{9D8B030D-6E8A-4147-A177-3AD203B41FA5}">
                      <a16:colId xmlns:a16="http://schemas.microsoft.com/office/drawing/2014/main" val="1904035107"/>
                    </a:ext>
                  </a:extLst>
                </a:gridCol>
                <a:gridCol w="3029639">
                  <a:extLst>
                    <a:ext uri="{9D8B030D-6E8A-4147-A177-3AD203B41FA5}">
                      <a16:colId xmlns:a16="http://schemas.microsoft.com/office/drawing/2014/main" val="3551762965"/>
                    </a:ext>
                  </a:extLst>
                </a:gridCol>
              </a:tblGrid>
              <a:tr h="1023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Сумма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948154"/>
                  </a:ext>
                </a:extLst>
              </a:tr>
              <a:tr h="4835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241,5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487421"/>
                  </a:ext>
                </a:extLst>
              </a:tr>
              <a:tr h="4947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Продукты питания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611532"/>
                  </a:ext>
                </a:extLst>
              </a:tr>
              <a:tr h="5198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Коммунальные услуги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204,5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367674"/>
                  </a:ext>
                </a:extLst>
              </a:tr>
              <a:tr h="4185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Оплата транспортных услуг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246628"/>
                  </a:ext>
                </a:extLst>
              </a:tr>
              <a:tr h="5288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Прочие трансферты населению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874164"/>
                  </a:ext>
                </a:extLst>
              </a:tr>
              <a:tr h="5288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Другие статьи расходов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17,1</a:t>
                      </a:r>
                    </a:p>
                  </a:txBody>
                  <a:tcPr marL="54350" marR="54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220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697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0155" y="167698"/>
            <a:ext cx="10947400" cy="132556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ВЫПОЛНЕНИЕ ПЛАНА ДОХОДОВ ОТ ПРИНОСЯЩЕЙ                       </a:t>
            </a:r>
            <a:b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ДОХОДЫ ДЕЯТЕЛЬНОСТИ</a:t>
            </a:r>
            <a:br>
              <a:rPr lang="ru-RU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708117"/>
              </p:ext>
            </p:extLst>
          </p:nvPr>
        </p:nvGraphicFramePr>
        <p:xfrm>
          <a:off x="416378" y="1244507"/>
          <a:ext cx="11561524" cy="4962445"/>
        </p:xfrm>
        <a:graphic>
          <a:graphicData uri="http://schemas.openxmlformats.org/drawingml/2006/table">
            <a:tbl>
              <a:tblPr firstRow="1" firstCol="1" bandRow="1"/>
              <a:tblGrid>
                <a:gridCol w="4130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7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633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разделов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Доведенный план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Выполнение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Направлено на покрытие бюджетных расходов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2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C</a:t>
                      </a:r>
                      <a:r>
                        <a:rPr lang="ru-RU" sz="24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умма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 процентах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5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185,3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78,6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77,5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8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Здравоохранение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147,7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100,1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1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Культура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159,3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62,7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52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49,1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49,1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1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Физическая культура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55,9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99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544,8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407,1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74,7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145,0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409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182" y="311727"/>
            <a:ext cx="10952018" cy="915823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ЖИЛИЩНО-КОММУНАЛЬНОЕ ХОЗЯЙСТВО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тысячи рублей)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b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640033"/>
              </p:ext>
            </p:extLst>
          </p:nvPr>
        </p:nvGraphicFramePr>
        <p:xfrm>
          <a:off x="190500" y="1578279"/>
          <a:ext cx="11810998" cy="5077899"/>
        </p:xfrm>
        <a:graphic>
          <a:graphicData uri="http://schemas.openxmlformats.org/drawingml/2006/table">
            <a:tbl>
              <a:tblPr firstRow="1" firstCol="1" bandRow="1"/>
              <a:tblGrid>
                <a:gridCol w="6127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05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91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Уточненный годовой план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648" marR="486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48648" marR="486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в общем объеме расходов, % 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Субсидии по услугам, оказываемых населению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1 760,0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1 760,0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0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Субсидии на возмещение расходов, связанных с регистрацией граждан и службы  субсидирования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20,5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20,5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Субсидии на льготы по услугам ЖКХ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16,2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16,2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Благоустройство населенных пунктов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Times New Roman" pitchFamily="18" charset="0"/>
                          <a:cs typeface="Times New Roman" pitchFamily="18" charset="0"/>
                        </a:rPr>
                        <a:t>917,3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Times New Roman" pitchFamily="18" charset="0"/>
                          <a:cs typeface="Times New Roman" pitchFamily="18" charset="0"/>
                        </a:rPr>
                        <a:t>917,3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Капитальный ремонт жилищного фонда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114,9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114,9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Текущий ремонт жилфонда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103,9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103,9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Возмещение процентов по льготным кредитам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25,1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25,1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0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Субсидии  на возмещение расходов, связанных с оказанием услуг бань общего пользования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57,9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57,9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605465"/>
                  </a:ext>
                </a:extLst>
              </a:tr>
              <a:tr h="323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Прочие расходы  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77,</a:t>
                      </a:r>
                      <a:r>
                        <a:rPr lang="en-US" sz="2200" b="1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77,</a:t>
                      </a:r>
                      <a:r>
                        <a:rPr lang="en-US" sz="2200" b="1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3 093,4</a:t>
                      </a:r>
                      <a:endParaRPr lang="ru-RU" sz="2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3 093,4</a:t>
                      </a:r>
                      <a:endParaRPr lang="ru-RU" sz="2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</a:t>
                      </a:r>
                      <a:r>
                        <a:rPr lang="ru-RU" sz="22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8648" marR="486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145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833" y="313150"/>
            <a:ext cx="11729780" cy="1167185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НА ФИНАНСИРОВАНИЕ </a:t>
            </a:r>
            <a:br>
              <a:rPr lang="ru-RU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НАЦИОНАЛЬНОЙ ЭКОНОМИКИ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b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(тысячи рублей)</a:t>
            </a:r>
            <a:br>
              <a:rPr lang="ru-RU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439308"/>
              </p:ext>
            </p:extLst>
          </p:nvPr>
        </p:nvGraphicFramePr>
        <p:xfrm>
          <a:off x="316222" y="1678487"/>
          <a:ext cx="11282878" cy="4916471"/>
        </p:xfrm>
        <a:graphic>
          <a:graphicData uri="http://schemas.openxmlformats.org/drawingml/2006/table">
            <a:tbl>
              <a:tblPr firstRow="1" firstCol="1" bandRow="1"/>
              <a:tblGrid>
                <a:gridCol w="4935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6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67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648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400" b="1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расходов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Уточненный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план</a:t>
                      </a:r>
                      <a:endParaRPr lang="en-US" sz="2400" b="1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в общем объеме расходов, % 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47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Сельское хозяйство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1 381,7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1 381,6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56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Топливо и энергетика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265,8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265,8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Транспорт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111,9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111,9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7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Туризм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2,9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5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Промышленность,</a:t>
                      </a: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строительство и архитектура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6,4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6,4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519215"/>
                  </a:ext>
                </a:extLst>
              </a:tr>
              <a:tr h="6935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Имущественные отношения, картография и геодезия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9,0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9,0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171636"/>
                  </a:ext>
                </a:extLst>
              </a:tr>
              <a:tr h="4346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1 777,7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1 777,6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5,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59954" marR="599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197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985951"/>
              </p:ext>
            </p:extLst>
          </p:nvPr>
        </p:nvGraphicFramePr>
        <p:xfrm>
          <a:off x="278969" y="1155596"/>
          <a:ext cx="11107189" cy="5361575"/>
        </p:xfrm>
        <a:graphic>
          <a:graphicData uri="http://schemas.openxmlformats.org/drawingml/2006/table">
            <a:tbl>
              <a:tblPr/>
              <a:tblGrid>
                <a:gridCol w="437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4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4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6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43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76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расходов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Уточненный годовой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Удельный вес в общем расходе бюджета,%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Расходы  по оплате  комплекса работ по известкованию кислых почв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800,9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800,8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Содержание  сельскохозяйственных организаций, финансируемых из бюджета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435,3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435,3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Проведение  районных соревнований  в агропромышленном комплексе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0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Субсидии на осуществление деятельности ,связанной с производством сельхозпродукции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0781"/>
                  </a:ext>
                </a:extLst>
              </a:tr>
              <a:tr h="370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Итого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1 381,7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1 381,6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78970" y="0"/>
            <a:ext cx="111948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2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`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Сведения по финансированию  расходов по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агропромышленному комплексу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96497" y="693929"/>
            <a:ext cx="23669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(тысячи  рублей)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251" y="354108"/>
            <a:ext cx="10515600" cy="114418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ИСПОЛНЕНИЕ  ПЛАНА СОБСТВЕННЫХ ДОХОДОВ БЮДЖЕТА  РАЙОНА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                                                                                                                      тысячи рублей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726916"/>
              </p:ext>
            </p:extLst>
          </p:nvPr>
        </p:nvGraphicFramePr>
        <p:xfrm>
          <a:off x="335763" y="1595845"/>
          <a:ext cx="11586576" cy="5001186"/>
        </p:xfrm>
        <a:graphic>
          <a:graphicData uri="http://schemas.openxmlformats.org/drawingml/2006/table">
            <a:tbl>
              <a:tblPr firstRow="1" firstCol="1" bandRow="1"/>
              <a:tblGrid>
                <a:gridCol w="3483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5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9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63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738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Уточненный годовой план 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Исполнено.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95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утвержден-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ному плану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 уточнен-ному плану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82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Собственные доходы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11 217,1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11 230,1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104,3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8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sz="2800" b="1" i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доходы</a:t>
                      </a:r>
                      <a:endParaRPr lang="ru-RU" sz="28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10 056,9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10 031,9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103,</a:t>
                      </a: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71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i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28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1 160,2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1 198,2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113,9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103,3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520" y="202565"/>
            <a:ext cx="10515600" cy="619613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СОБСТВЕННЫХ ДОХОДОВ БЮДЖЕТА РАЙОНА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998663"/>
              </p:ext>
            </p:extLst>
          </p:nvPr>
        </p:nvGraphicFramePr>
        <p:xfrm>
          <a:off x="359508" y="1035543"/>
          <a:ext cx="11375292" cy="5391611"/>
        </p:xfrm>
        <a:graphic>
          <a:graphicData uri="http://schemas.openxmlformats.org/drawingml/2006/table">
            <a:tbl>
              <a:tblPr firstRow="1" firstCol="1" bandRow="1"/>
              <a:tblGrid>
                <a:gridCol w="5302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1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6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доходов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Сумма,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(%)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0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 собственных доходов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11 230,1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568735"/>
                  </a:ext>
                </a:extLst>
              </a:tr>
              <a:tr h="7182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10 031,9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89,3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7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из них: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2800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подоходный налог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5 978,3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53,2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67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налог на добавленную стоимость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1 796,8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16,0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40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налог на собственность   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1 250,6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11,1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4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1 198,2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10,7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325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251" y="354108"/>
            <a:ext cx="10515600" cy="110893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ИСПОЛНЕНИЕ  ПЛАНА СОБСТВЕННЫХ ДОХОДОВ БЮДЖЕТА  РАЙОНА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                                                                                                                      тысячи рублей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015253"/>
              </p:ext>
            </p:extLst>
          </p:nvPr>
        </p:nvGraphicFramePr>
        <p:xfrm>
          <a:off x="325677" y="1610425"/>
          <a:ext cx="9781158" cy="5078363"/>
        </p:xfrm>
        <a:graphic>
          <a:graphicData uri="http://schemas.openxmlformats.org/drawingml/2006/table">
            <a:tbl>
              <a:tblPr firstRow="1" firstCol="1" bandRow="1"/>
              <a:tblGrid>
                <a:gridCol w="3620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745">
                  <a:extLst>
                    <a:ext uri="{9D8B030D-6E8A-4147-A177-3AD203B41FA5}">
                      <a16:colId xmlns:a16="http://schemas.microsoft.com/office/drawing/2014/main" val="1190286677"/>
                    </a:ext>
                  </a:extLst>
                </a:gridCol>
                <a:gridCol w="1581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4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94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32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Утвержденный годовой план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Уточненный годовой план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Темп роста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Собственные доходы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10 766,9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11 217,1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11 230,1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104,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4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числе: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подоходный налог 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5 500,5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5 969,4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5 978,3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114,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5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налог на добавленную стоимость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1 779,3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1 769,3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1 796,8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107,1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6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налоги  на собственность    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1 109,3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1 204,9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1 250,6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97,0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другие налоги  от выручки  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883,0 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1 007,1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1 034,1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120,4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190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21 140,3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21 420,8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21 420,8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112,1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6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доходов: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31 907,2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32 637,9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32 650,9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01800" algn="l"/>
                        </a:tabLs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109,4</a:t>
                      </a:r>
                    </a:p>
                  </a:txBody>
                  <a:tcPr marL="48867" marR="48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553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634326"/>
              </p:ext>
            </p:extLst>
          </p:nvPr>
        </p:nvGraphicFramePr>
        <p:xfrm>
          <a:off x="313499" y="1511300"/>
          <a:ext cx="11623456" cy="5069930"/>
        </p:xfrm>
        <a:graphic>
          <a:graphicData uri="http://schemas.openxmlformats.org/drawingml/2006/table">
            <a:tbl>
              <a:tblPr/>
              <a:tblGrid>
                <a:gridCol w="5141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94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526">
                  <a:extLst>
                    <a:ext uri="{9D8B030D-6E8A-4147-A177-3AD203B41FA5}">
                      <a16:colId xmlns:a16="http://schemas.microsoft.com/office/drawing/2014/main" val="3033500760"/>
                    </a:ext>
                  </a:extLst>
                </a:gridCol>
                <a:gridCol w="15808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47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Виды доходов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Уточненный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годовой план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Темп роста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Удельный вес (%)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27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НЕНАЛОГОВЫЕ ДОХОДЫ: 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1 160,2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1 198,2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100,6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01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-компенсации расходов государства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481,3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507,5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94,2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42,4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297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 доходы от сдачи в аренду земельных участков и иного имущества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102,8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107,9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103,4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9,0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727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дивиденды по акциям и доходы от других форм участия в капитале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231,5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231,5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8,3 раза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19,3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50711"/>
                  </a:ext>
                </a:extLst>
              </a:tr>
              <a:tr h="5773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 доходы от реализации имущества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64,2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64,7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73,7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59369" marR="593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889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 прочие неналоговые доходы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280,4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286,6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66,4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23,9</a:t>
                      </a:r>
                    </a:p>
                  </a:txBody>
                  <a:tcPr marL="59369" marR="593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3047" y="-113717"/>
            <a:ext cx="1172436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ИСПОЛНЕНИЕ ПЛАНА НЕНАЛОГОВЫХ ДОХОДОВ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БЮДЖЕТУ СВИСЛОЧСКОГО РАЙОНА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тысячи рублей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520" y="202565"/>
            <a:ext cx="10515600" cy="619613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РАЙОНА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744797"/>
              </p:ext>
            </p:extLst>
          </p:nvPr>
        </p:nvGraphicFramePr>
        <p:xfrm>
          <a:off x="374981" y="846728"/>
          <a:ext cx="11482678" cy="5833472"/>
        </p:xfrm>
        <a:graphic>
          <a:graphicData uri="http://schemas.openxmlformats.org/drawingml/2006/table">
            <a:tbl>
              <a:tblPr firstRow="1" firstCol="1" bandRow="1"/>
              <a:tblGrid>
                <a:gridCol w="6015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5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112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доходов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Сумма,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(тысячи рублей)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общей сумме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доходов (%)</a:t>
                      </a:r>
                    </a:p>
                  </a:txBody>
                  <a:tcPr marL="41733" marR="41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Собственные доходы,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11 230,1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34,4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737598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Безвозмездные поступления,</a:t>
                      </a:r>
                      <a:r>
                        <a:rPr lang="ru-RU" sz="280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21 420,8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5,6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10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2400" b="1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дотация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20 275,9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15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lang="ru-RU" sz="2400" b="1" i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344,0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993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2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субвенции на финансирование расходов по развитию сельского хозяйства и </a:t>
                      </a:r>
                      <a:r>
                        <a:rPr lang="ru-RU" sz="2400" b="1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рыбохозяйственной</a:t>
                      </a:r>
                      <a:r>
                        <a:rPr lang="ru-RU" sz="2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деятельности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800,9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</a:t>
                      </a:r>
                      <a:r>
                        <a:rPr lang="ru-RU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541500"/>
                  </a:ext>
                </a:extLst>
              </a:tr>
              <a:tr h="592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2800" b="1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доходов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32 650,9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41733" marR="417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325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495559"/>
              </p:ext>
            </p:extLst>
          </p:nvPr>
        </p:nvGraphicFramePr>
        <p:xfrm>
          <a:off x="203200" y="1330041"/>
          <a:ext cx="11772901" cy="5401757"/>
        </p:xfrm>
        <a:graphic>
          <a:graphicData uri="http://schemas.openxmlformats.org/drawingml/2006/table">
            <a:tbl>
              <a:tblPr/>
              <a:tblGrid>
                <a:gridCol w="4060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1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0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01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14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Бюджеты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Уточненный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годовой план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Исполнено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Удельный</a:t>
                      </a:r>
                      <a:r>
                        <a:rPr lang="ru-RU" sz="2400" b="1" kern="12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вес в общей сумме расходов бюджета района  (</a:t>
                      </a:r>
                      <a:r>
                        <a:rPr lang="ru-RU" sz="24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%)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50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r>
                        <a:rPr lang="ru-RU" sz="2400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32 937,9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32 934,5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2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районный бюджет</a:t>
                      </a:r>
                      <a:r>
                        <a:rPr lang="ru-RU" sz="24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32 284,5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32 281,8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98,0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4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бюджеты первичного уровня </a:t>
                      </a:r>
                      <a:r>
                        <a:rPr lang="ru-RU" sz="24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653,4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652,8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2,0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2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Вердомичский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95,7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09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Добровольский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74,1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74,1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09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Незбодичский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101,7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101,6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06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Новодворский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86,2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2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Свислочский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106,1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105,9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97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Хоневичский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84,2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84,2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25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Порозовский</a:t>
                      </a: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сельсовет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105,3</a:t>
                      </a: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105,1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825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121920" y="132081"/>
            <a:ext cx="12192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ИСПОЛНЕНИЕ И СТРУКТУРА РАСХОДОВ БЮДЖЕТА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СВИСЛОЧСКОГО</a:t>
            </a:r>
            <a:r>
              <a:rPr kumimoji="0" lang="ru-RU" sz="2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РАЙОНА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                                                                                               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									</a:t>
            </a:r>
            <a:r>
              <a:rPr kumimoji="0" lang="ru-RU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тысячи рублей		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0920" y="263525"/>
            <a:ext cx="10515600" cy="1097915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              </a:t>
            </a: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РАЙОНА </a:t>
            </a:r>
            <a:b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тысячи рублей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486554"/>
              </p:ext>
            </p:extLst>
          </p:nvPr>
        </p:nvGraphicFramePr>
        <p:xfrm>
          <a:off x="495300" y="1361439"/>
          <a:ext cx="11031220" cy="5254607"/>
        </p:xfrm>
        <a:graphic>
          <a:graphicData uri="http://schemas.openxmlformats.org/drawingml/2006/table">
            <a:tbl>
              <a:tblPr firstRow="1" firstCol="1" bandRow="1"/>
              <a:tblGrid>
                <a:gridCol w="5314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7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0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83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15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Удельный вес в (%)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Социальная сфера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24 589,1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24 586,8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74,7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Жилищно-коммунальное хозяйство 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3 093,4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3 093,4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9,4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Общегосударственная деятельность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3 376,4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3 375,4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10,2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36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1 777,7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1 777,6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37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69,3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69,3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11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Судебная власть, правоохранительная деятельность и обеспечение безопасности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26,6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26,6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48928" marR="489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3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5,4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kern="0" baseline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62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ВСЕГО:</a:t>
                      </a:r>
                      <a:endParaRPr lang="ru-RU" sz="2400" kern="0" baseline="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32 937,9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32 934,5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0" baseline="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48928" marR="48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502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17520" y="147444"/>
            <a:ext cx="6126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РАСХОДОВ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СОЦИАЛЬНОЙ СФЕРЫ БЮДЖЕТА РАЙОНА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29305"/>
              </p:ext>
            </p:extLst>
          </p:nvPr>
        </p:nvGraphicFramePr>
        <p:xfrm>
          <a:off x="143219" y="1392168"/>
          <a:ext cx="6804537" cy="5315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8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2609">
                  <a:extLst>
                    <a:ext uri="{9D8B030D-6E8A-4147-A177-3AD203B41FA5}">
                      <a16:colId xmlns:a16="http://schemas.microsoft.com/office/drawing/2014/main" val="1493961655"/>
                    </a:ext>
                  </a:extLst>
                </a:gridCol>
              </a:tblGrid>
              <a:tr h="18731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 расходов</a:t>
                      </a:r>
                      <a:endParaRPr lang="ru-RU" sz="1800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Исполнено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(тысячи рублей)</a:t>
                      </a:r>
                      <a:endParaRPr lang="ru-RU" sz="1800" baseline="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Удельный вес в общей сумме расходов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бюджета района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(проценты)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Удельный вес в расходах социальной сферы (проценты)</a:t>
                      </a: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8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Образование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11 506,2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34,9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46,8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3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Здравоохранение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9 311,8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28,3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37,9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3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Культура 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1 776,2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5,4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7,2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9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Социальная политика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1 638,4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5,0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6,7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9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260,2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73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Средства массовой информации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94,0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24 586,8</a:t>
                      </a:r>
                      <a:endParaRPr lang="ru-RU" sz="2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74,7</a:t>
                      </a:r>
                      <a:endParaRPr lang="ru-RU" sz="2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46554" marR="465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Object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99565630"/>
              </p:ext>
            </p:extLst>
          </p:nvPr>
        </p:nvGraphicFramePr>
        <p:xfrm>
          <a:off x="6947756" y="1258125"/>
          <a:ext cx="5244244" cy="5415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3368</TotalTime>
  <Words>1123</Words>
  <Application>Microsoft Office PowerPoint</Application>
  <PresentationFormat>Широкоэкранный</PresentationFormat>
  <Paragraphs>505</Paragraphs>
  <Slides>15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ИСПОЛНЕНИЕ  ПЛАНА СОБСТВЕННЫХ ДОХОДОВ БЮДЖЕТА  РАЙОНА                                                                                                                         тысячи рублей</vt:lpstr>
      <vt:lpstr>СТРУКТУРА СОБСТВЕННЫХ ДОХОДОВ БЮДЖЕТА РАЙОНА</vt:lpstr>
      <vt:lpstr>ИСПОЛНЕНИЕ  ПЛАНА СОБСТВЕННЫХ ДОХОДОВ БЮДЖЕТА  РАЙОНА                                                                                                                         тысячи рублей</vt:lpstr>
      <vt:lpstr>Презентация PowerPoint</vt:lpstr>
      <vt:lpstr>СТРУКТУРА ДОХОДОВ БЮДЖЕТА РАЙОНА</vt:lpstr>
      <vt:lpstr>Презентация PowerPoint</vt:lpstr>
      <vt:lpstr>              СТРУКТУРА РАСХОДОВ БЮДЖЕТА РАЙОНА                                                                                              тысячи рублей</vt:lpstr>
      <vt:lpstr>Презентация PowerPoint</vt:lpstr>
      <vt:lpstr>ОБЪЕМ  ПЕРВООЧЕРЕДНЫХ  РАСХОДОВ,  ОСВОЕННЫХ  ПРИ ИСПОЛНЕНИИ    БЮДЖЕТА РАЙОНА</vt:lpstr>
      <vt:lpstr>Презентация PowerPoint</vt:lpstr>
      <vt:lpstr>       ВЫПОЛНЕНИЕ ПЛАНА ДОХОДОВ ОТ ПРИНОСЯЩЕЙ                                                        ДОХОДЫ ДЕЯТЕЛЬНОСТИ  </vt:lpstr>
      <vt:lpstr>     ЖИЛИЩНО-КОММУНАЛЬНОЕ ХОЗЯЙСТВО                                                                                                        (тысячи рублей)               </vt:lpstr>
      <vt:lpstr>   РАСХОДЫ НА ФИНАНСИРОВАНИЕ    НАЦИОНАЛЬНОЙ ЭКОНОМИКИ                                                                                                            (тысячи рублей)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Щиглинский</dc:creator>
  <cp:lastModifiedBy>Фальковская Татьяна Борисовна</cp:lastModifiedBy>
  <cp:revision>521</cp:revision>
  <cp:lastPrinted>2021-02-16T08:45:47Z</cp:lastPrinted>
  <dcterms:created xsi:type="dcterms:W3CDTF">2015-01-27T12:52:46Z</dcterms:created>
  <dcterms:modified xsi:type="dcterms:W3CDTF">2021-03-02T05:10:38Z</dcterms:modified>
</cp:coreProperties>
</file>