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8"/>
  </p:notesMasterIdLst>
  <p:sldIdLst>
    <p:sldId id="268" r:id="rId2"/>
    <p:sldId id="257" r:id="rId3"/>
    <p:sldId id="258" r:id="rId4"/>
    <p:sldId id="279" r:id="rId5"/>
    <p:sldId id="272" r:id="rId6"/>
    <p:sldId id="275" r:id="rId7"/>
    <p:sldId id="271" r:id="rId8"/>
    <p:sldId id="260" r:id="rId9"/>
    <p:sldId id="270" r:id="rId10"/>
    <p:sldId id="262" r:id="rId11"/>
    <p:sldId id="280" r:id="rId12"/>
    <p:sldId id="264" r:id="rId13"/>
    <p:sldId id="265" r:id="rId14"/>
    <p:sldId id="266" r:id="rId15"/>
    <p:sldId id="276" r:id="rId16"/>
    <p:sldId id="267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6" autoAdjust="0"/>
  </p:normalViewPr>
  <p:slideViewPr>
    <p:cSldViewPr snapToGrid="0">
      <p:cViewPr varScale="1">
        <p:scale>
          <a:sx n="75" d="100"/>
          <a:sy n="75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1754213102136"/>
          <c:y val="7.3465268647235432E-2"/>
          <c:w val="0.72831388497817184"/>
          <c:h val="0.603468115191858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5-6908-4A63-864F-C28EA009618F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908-4A63-864F-C28EA009618F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908-4A63-864F-C28EA009618F}"/>
              </c:ext>
            </c:extLst>
          </c:dPt>
          <c:dLbls>
            <c:dLbl>
              <c:idx val="0"/>
              <c:layout>
                <c:manualLayout>
                  <c:x val="1.3336405244589249E-3"/>
                  <c:y val="-2.2532168235068189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27,8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8-4A63-864F-C28EA009618F}"/>
                </c:ext>
              </c:extLst>
            </c:dLbl>
            <c:dLbl>
              <c:idx val="1"/>
              <c:layout>
                <c:manualLayout>
                  <c:x val="7.0511021226319748E-2"/>
                  <c:y val="-1.5672873794152928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26643459000002"/>
                      <c:h val="6.47163212243872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908-4A63-864F-C28EA009618F}"/>
                </c:ext>
              </c:extLst>
            </c:dLbl>
            <c:dLbl>
              <c:idx val="2"/>
              <c:layout>
                <c:manualLayout>
                  <c:x val="-0.11640495751151175"/>
                  <c:y val="-3.9767103455407744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5,4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32686732348837"/>
                      <c:h val="0.1049484052532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908-4A63-864F-C28EA009618F}"/>
                </c:ext>
              </c:extLst>
            </c:dLbl>
            <c:dLbl>
              <c:idx val="3"/>
              <c:layout>
                <c:manualLayout>
                  <c:x val="-0.1559373476901533"/>
                  <c:y val="-5.4041619269917712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04324970386578"/>
                      <c:h val="0.104584989141835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908-4A63-864F-C28EA009618F}"/>
                </c:ext>
              </c:extLst>
            </c:dLbl>
            <c:dLbl>
              <c:idx val="4"/>
              <c:layout>
                <c:manualLayout>
                  <c:x val="2.0158268382511443E-2"/>
                  <c:y val="-0.10343491010621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32,1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6175914011628"/>
                      <c:h val="7.1751968503937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908-4A63-864F-C28EA009618F}"/>
                </c:ext>
              </c:extLst>
            </c:dLbl>
            <c:dLbl>
              <c:idx val="5"/>
              <c:layout>
                <c:manualLayout>
                  <c:x val="3.9439834553902028E-2"/>
                  <c:y val="-2.090196628798511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5,4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8-4A63-864F-C28EA009618F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27.8</c:v>
                </c:pt>
                <c:pt idx="1">
                  <c:v>2</c:v>
                </c:pt>
                <c:pt idx="2">
                  <c:v>5.4</c:v>
                </c:pt>
                <c:pt idx="3">
                  <c:v>0.4</c:v>
                </c:pt>
                <c:pt idx="4">
                  <c:v>32.1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08-4A63-864F-C28EA009618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6908-4A63-864F-C28EA009618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6908-4A63-864F-C28EA009618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6908-4A63-864F-C28EA009618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6908-4A63-864F-C28EA009618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6908-4A63-864F-C28EA00961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72680803208698352"/>
          <c:w val="0.76328980878845443"/>
          <c:h val="0.27319196791301648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8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ru-RU" sz="6000" b="1" i="1" dirty="0"/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Свислочского района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год и задачах по исполнению бюджета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117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907233"/>
              </p:ext>
            </p:extLst>
          </p:nvPr>
        </p:nvGraphicFramePr>
        <p:xfrm>
          <a:off x="521772" y="1765300"/>
          <a:ext cx="11156108" cy="4932610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23 859,7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925,6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603,2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3 925,3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2 752,6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1 232,2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15,5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1 января 202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28208"/>
              </p:ext>
            </p:extLst>
          </p:nvPr>
        </p:nvGraphicFramePr>
        <p:xfrm>
          <a:off x="1178804" y="1874954"/>
          <a:ext cx="9705860" cy="3446346"/>
        </p:xfrm>
        <a:graphic>
          <a:graphicData uri="http://schemas.openxmlformats.org/drawingml/2006/table">
            <a:tbl>
              <a:tblPr firstRow="1" firstCol="1" bandRow="1"/>
              <a:tblGrid>
                <a:gridCol w="6676221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3029639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1023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742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742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8670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ДОХОДЫ ДЕЯТЕЛЬНОСТИ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820625"/>
              </p:ext>
            </p:extLst>
          </p:nvPr>
        </p:nvGraphicFramePr>
        <p:xfrm>
          <a:off x="416378" y="1244507"/>
          <a:ext cx="11561524" cy="4962445"/>
        </p:xfrm>
        <a:graphic>
          <a:graphicData uri="http://schemas.openxmlformats.org/drawingml/2006/table">
            <a:tbl>
              <a:tblPr firstRow="1" firstCol="1" bandRow="1"/>
              <a:tblGrid>
                <a:gridCol w="413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Доведенный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206,1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97,7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109,3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148,2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150,5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101,6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46,9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108,3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14,8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5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51,4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80,6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601,8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620,2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103,1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194,6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31057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956309"/>
              </p:ext>
            </p:extLst>
          </p:nvPr>
        </p:nvGraphicFramePr>
        <p:xfrm>
          <a:off x="190501" y="1267706"/>
          <a:ext cx="11810998" cy="5406016"/>
        </p:xfrm>
        <a:graphic>
          <a:graphicData uri="http://schemas.openxmlformats.org/drawingml/2006/table">
            <a:tbl>
              <a:tblPr firstRow="1" firstCol="1" bandRow="1"/>
              <a:tblGrid>
                <a:gridCol w="612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1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по услугам, оказываемых населению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и службы  субсидирования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940,3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937,3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473,4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473,4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и основного долга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 на возмещение расходов, связанных с оказанием услуг бань общего пользования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05465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921,2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917,5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017471"/>
              </p:ext>
            </p:extLst>
          </p:nvPr>
        </p:nvGraphicFramePr>
        <p:xfrm>
          <a:off x="316222" y="1678487"/>
          <a:ext cx="11282878" cy="4916471"/>
        </p:xfrm>
        <a:graphic>
          <a:graphicData uri="http://schemas.openxmlformats.org/drawingml/2006/table">
            <a:tbl>
              <a:tblPr firstRow="1" firstCol="1" bandRow="1"/>
              <a:tblGrid>
                <a:gridCol w="493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6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4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529,3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528,2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345,5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345,5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180,7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180,7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140,0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140,0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Имущественные отношения, картография и геодезия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71636"/>
                  </a:ext>
                </a:extLst>
              </a:tr>
              <a:tr h="434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205,1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063559"/>
              </p:ext>
            </p:extLst>
          </p:nvPr>
        </p:nvGraphicFramePr>
        <p:xfrm>
          <a:off x="278969" y="1155596"/>
          <a:ext cx="11107189" cy="5361575"/>
        </p:xfrm>
        <a:graphic>
          <a:graphicData uri="http://schemas.openxmlformats.org/drawingml/2006/table">
            <a:tbl>
              <a:tblPr/>
              <a:tblGrid>
                <a:gridCol w="437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4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общем расходе бюджета,%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Проведение  районных соревнований  в агропромышленном комплексе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 ,связанной с производством сельхозпродукции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0781"/>
                  </a:ext>
                </a:extLst>
              </a:tr>
              <a:tr h="37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528,2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8970" y="0"/>
            <a:ext cx="11194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`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по финансированию  расходов по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агропромышленному комплексу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96497" y="693929"/>
            <a:ext cx="2366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(тысячи  рублей)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/>
          </a:p>
          <a:p>
            <a:pPr marL="0" indent="0" algn="ctr">
              <a:buNone/>
            </a:pPr>
            <a:endParaRPr lang="ru-RU" sz="5400" b="1" i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2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44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693957"/>
              </p:ext>
            </p:extLst>
          </p:nvPr>
        </p:nvGraphicFramePr>
        <p:xfrm>
          <a:off x="335763" y="1595845"/>
          <a:ext cx="11586576" cy="5001186"/>
        </p:xfrm>
        <a:graphic>
          <a:graphicData uri="http://schemas.openxmlformats.org/drawingml/2006/table">
            <a:tbl>
              <a:tblPr firstRow="1" firstCol="1" bandRow="1"/>
              <a:tblGrid>
                <a:gridCol w="34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уточнен-ному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14 310,1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14 401,00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28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2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13 284,3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13 363,6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1 025,8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1 037,3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239718"/>
              </p:ext>
            </p:extLst>
          </p:nvPr>
        </p:nvGraphicFramePr>
        <p:xfrm>
          <a:off x="359508" y="1035543"/>
          <a:ext cx="11375292" cy="5302257"/>
        </p:xfrm>
        <a:graphic>
          <a:graphicData uri="http://schemas.openxmlformats.org/drawingml/2006/table">
            <a:tbl>
              <a:tblPr firstRow="1" firstCol="1" bandRow="1"/>
              <a:tblGrid>
                <a:gridCol w="530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14 401,00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718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13 363,6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7 480,7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51,9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2 144,7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собственность   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1 285,2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1 037,3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7,2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08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943169"/>
              </p:ext>
            </p:extLst>
          </p:nvPr>
        </p:nvGraphicFramePr>
        <p:xfrm>
          <a:off x="490777" y="1559662"/>
          <a:ext cx="11332922" cy="4944230"/>
        </p:xfrm>
        <a:graphic>
          <a:graphicData uri="http://schemas.openxmlformats.org/drawingml/2006/table">
            <a:tbl>
              <a:tblPr firstRow="1" firstCol="1" bandRow="1"/>
              <a:tblGrid>
                <a:gridCol w="407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812">
                  <a:extLst>
                    <a:ext uri="{9D8B030D-6E8A-4147-A177-3AD203B41FA5}">
                      <a16:colId xmlns:a16="http://schemas.microsoft.com/office/drawing/2014/main" val="1190286677"/>
                    </a:ext>
                  </a:extLst>
                </a:gridCol>
                <a:gridCol w="2165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65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годовой план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873,5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310,1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401,0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подоходный налог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475,4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 на добавленную стоимость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налоги  на собственность  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другие налоги  от выручки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052,2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9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251,4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209,7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124,9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607,8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5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72348"/>
              </p:ext>
            </p:extLst>
          </p:nvPr>
        </p:nvGraphicFramePr>
        <p:xfrm>
          <a:off x="313499" y="1511300"/>
          <a:ext cx="11623456" cy="5069930"/>
        </p:xfrm>
        <a:graphic>
          <a:graphicData uri="http://schemas.openxmlformats.org/drawingml/2006/table">
            <a:tbl>
              <a:tblPr/>
              <a:tblGrid>
                <a:gridCol w="514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26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58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годовой план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ДОХОДЫ: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1 025,8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1 037,3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0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590,5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591,4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9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18,1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50711"/>
                  </a:ext>
                </a:extLst>
              </a:tr>
              <a:tr h="5773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8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прочие неналоговые доходы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166,3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173,0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60,4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113717"/>
            <a:ext cx="117243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ПЛАНА 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БЮДЖЕТУ СВИСЛОЧСКОГО РАЙОНА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67033"/>
              </p:ext>
            </p:extLst>
          </p:nvPr>
        </p:nvGraphicFramePr>
        <p:xfrm>
          <a:off x="374981" y="846728"/>
          <a:ext cx="11482678" cy="5833472"/>
        </p:xfrm>
        <a:graphic>
          <a:graphicData uri="http://schemas.openxmlformats.org/drawingml/2006/table">
            <a:tbl>
              <a:tblPr firstRow="1" firstCol="1" bandRow="1"/>
              <a:tblGrid>
                <a:gridCol w="601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1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доходы,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14 401,00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25 206,8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0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23 239,8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58,6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1 139,8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9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827,2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592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39 607,8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42487"/>
              </p:ext>
            </p:extLst>
          </p:nvPr>
        </p:nvGraphicFramePr>
        <p:xfrm>
          <a:off x="203200" y="1330041"/>
          <a:ext cx="11772901" cy="5401757"/>
        </p:xfrm>
        <a:graphic>
          <a:graphicData uri="http://schemas.openxmlformats.org/drawingml/2006/table">
            <a:tbl>
              <a:tblPr/>
              <a:tblGrid>
                <a:gridCol w="406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0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 в общей сумме расходов бюджета района  (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r>
                        <a:rPr lang="ru-RU" sz="24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39 519,8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39 408,2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бюджет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38 597,3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38 486,0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97,7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 первичного уровня 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922,5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7560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922,2</a:t>
                      </a:r>
                    </a:p>
                  </a:txBody>
                  <a:tcPr marL="68580" marR="7560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7560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Вердомичский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129,8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129,7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Добровольский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103,8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Незбодичский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157,6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Новодворский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116,5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Свислочский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9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Хоневичский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130,6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5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Порозовский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139,6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139,6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1920" y="132081"/>
            <a:ext cx="1219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И СТРУКТУРА РАСХОДОВ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                                        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228469"/>
              </p:ext>
            </p:extLst>
          </p:nvPr>
        </p:nvGraphicFramePr>
        <p:xfrm>
          <a:off x="495300" y="1361439"/>
          <a:ext cx="11031220" cy="5254607"/>
        </p:xfrm>
        <a:graphic>
          <a:graphicData uri="http://schemas.openxmlformats.org/drawingml/2006/table">
            <a:tbl>
              <a:tblPr firstRow="1" firstCol="1" bandRow="1"/>
              <a:tblGrid>
                <a:gridCol w="531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(%)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28 838,3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28 819,1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3 921,2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3 917,5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4 348,8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4 261,1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2 205,1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2 204,1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173,7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173,7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1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39 519,8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39 408,2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17520" y="147444"/>
            <a:ext cx="612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БЮДЖЕТА РАЙОНА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89683"/>
              </p:ext>
            </p:extLst>
          </p:nvPr>
        </p:nvGraphicFramePr>
        <p:xfrm>
          <a:off x="143219" y="1392168"/>
          <a:ext cx="6804537" cy="531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09">
                  <a:extLst>
                    <a:ext uri="{9D8B030D-6E8A-4147-A177-3AD203B41FA5}">
                      <a16:colId xmlns:a16="http://schemas.microsoft.com/office/drawing/2014/main" val="1493961655"/>
                    </a:ext>
                  </a:extLst>
                </a:gridCol>
              </a:tblGrid>
              <a:tr h="1873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в общей сумме расходов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бюджета района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в расходах социальной сферы 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12 643,7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32,1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10 972,8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2 136,8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2 146,3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778,1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141,4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28 819,1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73,1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5949268"/>
              </p:ext>
            </p:extLst>
          </p:nvPr>
        </p:nvGraphicFramePr>
        <p:xfrm>
          <a:off x="6947756" y="1258125"/>
          <a:ext cx="5244244" cy="54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3673</TotalTime>
  <Words>1111</Words>
  <Application>Microsoft Office PowerPoint</Application>
  <PresentationFormat>Широкоэкранный</PresentationFormat>
  <Paragraphs>495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СТРУКТУРА СОБСТВЕННЫХ ДОХОДОВ БЮДЖЕТА РАЙОНА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Презентация PowerPoint</vt:lpstr>
      <vt:lpstr>СТРУКТУРА ДОХОДОВ БЮДЖЕТА РАЙОНА</vt:lpstr>
      <vt:lpstr>Презентация PowerPoint</vt:lpstr>
      <vt:lpstr>              СТРУКТУРА РАСХОДОВ БЮДЖЕТА РАЙОНА                                                                                              тысячи рублей</vt:lpstr>
      <vt:lpstr>Презентация PowerPoint</vt:lpstr>
      <vt:lpstr>ОБЪЕМ  ПЕРВООЧЕРЕДНЫХ  РАСХОДОВ,  ОСВОЕННЫХ  ПРИ ИСПОЛНЕНИИ    БЮДЖЕТА РАЙОНА</vt:lpstr>
      <vt:lpstr>Презентация PowerPoint</vt:lpstr>
      <vt:lpstr>       ВЫПОЛНЕНИЕ ПЛАНА ДОХОДОВ ОТ ПРИНОСЯЩЕЙ                                                        ДОХОДЫ ДЕЯТЕЛЬНОСТИ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Фальковская Татьяна Борисовна</cp:lastModifiedBy>
  <cp:revision>563</cp:revision>
  <cp:lastPrinted>2021-02-16T08:45:47Z</cp:lastPrinted>
  <dcterms:created xsi:type="dcterms:W3CDTF">2015-01-27T12:52:46Z</dcterms:created>
  <dcterms:modified xsi:type="dcterms:W3CDTF">2022-02-28T11:14:07Z</dcterms:modified>
</cp:coreProperties>
</file>